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41"/>
  </p:notesMasterIdLst>
  <p:sldIdLst>
    <p:sldId id="292" r:id="rId2"/>
    <p:sldId id="293" r:id="rId3"/>
    <p:sldId id="265" r:id="rId4"/>
    <p:sldId id="266" r:id="rId5"/>
    <p:sldId id="295" r:id="rId6"/>
    <p:sldId id="310" r:id="rId7"/>
    <p:sldId id="301" r:id="rId8"/>
    <p:sldId id="306" r:id="rId9"/>
    <p:sldId id="319" r:id="rId10"/>
    <p:sldId id="311" r:id="rId11"/>
    <p:sldId id="268" r:id="rId12"/>
    <p:sldId id="270" r:id="rId13"/>
    <p:sldId id="323" r:id="rId14"/>
    <p:sldId id="271" r:id="rId15"/>
    <p:sldId id="275" r:id="rId16"/>
    <p:sldId id="315" r:id="rId17"/>
    <p:sldId id="274" r:id="rId18"/>
    <p:sldId id="298" r:id="rId19"/>
    <p:sldId id="316" r:id="rId20"/>
    <p:sldId id="321" r:id="rId21"/>
    <p:sldId id="320" r:id="rId22"/>
    <p:sldId id="273" r:id="rId23"/>
    <p:sldId id="269" r:id="rId24"/>
    <p:sldId id="294" r:id="rId25"/>
    <p:sldId id="279" r:id="rId26"/>
    <p:sldId id="278" r:id="rId27"/>
    <p:sldId id="277" r:id="rId28"/>
    <p:sldId id="276" r:id="rId29"/>
    <p:sldId id="322" r:id="rId30"/>
    <p:sldId id="283" r:id="rId31"/>
    <p:sldId id="282" r:id="rId32"/>
    <p:sldId id="281" r:id="rId33"/>
    <p:sldId id="305" r:id="rId34"/>
    <p:sldId id="307" r:id="rId35"/>
    <p:sldId id="308" r:id="rId36"/>
    <p:sldId id="280" r:id="rId37"/>
    <p:sldId id="286" r:id="rId38"/>
    <p:sldId id="259" r:id="rId39"/>
    <p:sldId id="287" r:id="rId40"/>
  </p:sldIdLst>
  <p:sldSz cx="12192000" cy="6858000"/>
  <p:notesSz cx="6858000" cy="9144000"/>
  <p:defaultTextStyle>
    <a:defPPr>
      <a:defRPr lang="en-US"/>
    </a:defPPr>
    <a:lvl1pPr marL="0" algn="l" defTabSz="9122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121" algn="l" defTabSz="9122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2247" algn="l" defTabSz="9122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8376" algn="l" defTabSz="9122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4489" algn="l" defTabSz="9122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0625" algn="l" defTabSz="9122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6751" algn="l" defTabSz="9122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2879" algn="l" defTabSz="9122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8998" algn="l" defTabSz="9122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89AA769-8381-4011-922E-3C59E826A7E5}">
          <p14:sldIdLst>
            <p14:sldId id="292"/>
            <p14:sldId id="293"/>
            <p14:sldId id="265"/>
            <p14:sldId id="266"/>
            <p14:sldId id="295"/>
            <p14:sldId id="310"/>
            <p14:sldId id="301"/>
            <p14:sldId id="306"/>
            <p14:sldId id="319"/>
            <p14:sldId id="311"/>
            <p14:sldId id="268"/>
            <p14:sldId id="270"/>
            <p14:sldId id="323"/>
            <p14:sldId id="271"/>
            <p14:sldId id="275"/>
            <p14:sldId id="315"/>
            <p14:sldId id="274"/>
            <p14:sldId id="298"/>
            <p14:sldId id="316"/>
            <p14:sldId id="321"/>
            <p14:sldId id="320"/>
            <p14:sldId id="273"/>
            <p14:sldId id="269"/>
            <p14:sldId id="294"/>
            <p14:sldId id="279"/>
            <p14:sldId id="278"/>
            <p14:sldId id="277"/>
            <p14:sldId id="276"/>
            <p14:sldId id="322"/>
            <p14:sldId id="283"/>
            <p14:sldId id="282"/>
            <p14:sldId id="281"/>
            <p14:sldId id="305"/>
            <p14:sldId id="307"/>
            <p14:sldId id="308"/>
            <p14:sldId id="280"/>
            <p14:sldId id="286"/>
            <p14:sldId id="259"/>
            <p14:sldId id="287"/>
          </p14:sldIdLst>
        </p14:section>
        <p14:section name="Untitled Section" id="{F778D85C-268E-4298-AB4B-1F0D56804407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CB60CE-F5C7-4824-A3F5-6E1C596A45E2}" v="6" dt="2024-06-22T20:24:56.6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Vaughn" userId="ff78c5293d025a80" providerId="LiveId" clId="{1CCB60CE-F5C7-4824-A3F5-6E1C596A45E2}"/>
    <pc:docChg chg="undo custSel delSld modSld sldOrd modSection">
      <pc:chgData name="Michael Vaughn" userId="ff78c5293d025a80" providerId="LiveId" clId="{1CCB60CE-F5C7-4824-A3F5-6E1C596A45E2}" dt="2024-06-22T20:44:15.665" v="903" actId="20577"/>
      <pc:docMkLst>
        <pc:docMk/>
      </pc:docMkLst>
      <pc:sldChg chg="modSp mod">
        <pc:chgData name="Michael Vaughn" userId="ff78c5293d025a80" providerId="LiveId" clId="{1CCB60CE-F5C7-4824-A3F5-6E1C596A45E2}" dt="2024-06-22T19:59:36.316" v="419" actId="20577"/>
        <pc:sldMkLst>
          <pc:docMk/>
          <pc:sldMk cId="1766325147" sldId="265"/>
        </pc:sldMkLst>
        <pc:spChg chg="mod">
          <ac:chgData name="Michael Vaughn" userId="ff78c5293d025a80" providerId="LiveId" clId="{1CCB60CE-F5C7-4824-A3F5-6E1C596A45E2}" dt="2024-06-22T19:58:53.635" v="407" actId="20577"/>
          <ac:spMkLst>
            <pc:docMk/>
            <pc:sldMk cId="1766325147" sldId="265"/>
            <ac:spMk id="3" creationId="{00000000-0000-0000-0000-000000000000}"/>
          </ac:spMkLst>
        </pc:spChg>
        <pc:spChg chg="mod">
          <ac:chgData name="Michael Vaughn" userId="ff78c5293d025a80" providerId="LiveId" clId="{1CCB60CE-F5C7-4824-A3F5-6E1C596A45E2}" dt="2024-06-22T19:59:36.316" v="419" actId="20577"/>
          <ac:spMkLst>
            <pc:docMk/>
            <pc:sldMk cId="1766325147" sldId="265"/>
            <ac:spMk id="6" creationId="{8D62A5CE-3911-43AF-9286-0FF2E3BB5262}"/>
          </ac:spMkLst>
        </pc:spChg>
      </pc:sldChg>
      <pc:sldChg chg="modSp mod">
        <pc:chgData name="Michael Vaughn" userId="ff78c5293d025a80" providerId="LiveId" clId="{1CCB60CE-F5C7-4824-A3F5-6E1C596A45E2}" dt="2024-06-22T19:57:12.889" v="401" actId="6549"/>
        <pc:sldMkLst>
          <pc:docMk/>
          <pc:sldMk cId="3220634176" sldId="269"/>
        </pc:sldMkLst>
        <pc:spChg chg="mod">
          <ac:chgData name="Michael Vaughn" userId="ff78c5293d025a80" providerId="LiveId" clId="{1CCB60CE-F5C7-4824-A3F5-6E1C596A45E2}" dt="2024-06-22T19:57:12.889" v="401" actId="6549"/>
          <ac:spMkLst>
            <pc:docMk/>
            <pc:sldMk cId="3220634176" sldId="269"/>
            <ac:spMk id="3" creationId="{D6E2348E-4067-DB32-C1DA-162D1BCD5652}"/>
          </ac:spMkLst>
        </pc:spChg>
      </pc:sldChg>
      <pc:sldChg chg="modSp mod">
        <pc:chgData name="Michael Vaughn" userId="ff78c5293d025a80" providerId="LiveId" clId="{1CCB60CE-F5C7-4824-A3F5-6E1C596A45E2}" dt="2024-06-22T20:04:44.899" v="466" actId="20577"/>
        <pc:sldMkLst>
          <pc:docMk/>
          <pc:sldMk cId="3326736220" sldId="271"/>
        </pc:sldMkLst>
        <pc:spChg chg="mod">
          <ac:chgData name="Michael Vaughn" userId="ff78c5293d025a80" providerId="LiveId" clId="{1CCB60CE-F5C7-4824-A3F5-6E1C596A45E2}" dt="2024-06-22T20:04:44.899" v="466" actId="20577"/>
          <ac:spMkLst>
            <pc:docMk/>
            <pc:sldMk cId="3326736220" sldId="271"/>
            <ac:spMk id="3" creationId="{00000000-0000-0000-0000-000000000000}"/>
          </ac:spMkLst>
        </pc:spChg>
      </pc:sldChg>
      <pc:sldChg chg="modSp mod">
        <pc:chgData name="Michael Vaughn" userId="ff78c5293d025a80" providerId="LiveId" clId="{1CCB60CE-F5C7-4824-A3F5-6E1C596A45E2}" dt="2024-06-22T20:08:11.016" v="509" actId="20577"/>
        <pc:sldMkLst>
          <pc:docMk/>
          <pc:sldMk cId="3640442219" sldId="274"/>
        </pc:sldMkLst>
        <pc:spChg chg="mod">
          <ac:chgData name="Michael Vaughn" userId="ff78c5293d025a80" providerId="LiveId" clId="{1CCB60CE-F5C7-4824-A3F5-6E1C596A45E2}" dt="2024-06-22T20:08:11.016" v="509" actId="20577"/>
          <ac:spMkLst>
            <pc:docMk/>
            <pc:sldMk cId="3640442219" sldId="274"/>
            <ac:spMk id="6" creationId="{384B430F-3284-4CF0-ADED-29E66D2E9249}"/>
          </ac:spMkLst>
        </pc:spChg>
      </pc:sldChg>
      <pc:sldChg chg="modSp mod">
        <pc:chgData name="Michael Vaughn" userId="ff78c5293d025a80" providerId="LiveId" clId="{1CCB60CE-F5C7-4824-A3F5-6E1C596A45E2}" dt="2024-06-22T20:05:50.905" v="478" actId="20577"/>
        <pc:sldMkLst>
          <pc:docMk/>
          <pc:sldMk cId="922529573" sldId="275"/>
        </pc:sldMkLst>
        <pc:spChg chg="mod">
          <ac:chgData name="Michael Vaughn" userId="ff78c5293d025a80" providerId="LiveId" clId="{1CCB60CE-F5C7-4824-A3F5-6E1C596A45E2}" dt="2024-06-22T20:05:50.905" v="478" actId="20577"/>
          <ac:spMkLst>
            <pc:docMk/>
            <pc:sldMk cId="922529573" sldId="275"/>
            <ac:spMk id="5" creationId="{28DFCFDE-96B7-4A8C-9783-B09D75894AA4}"/>
          </ac:spMkLst>
        </pc:spChg>
      </pc:sldChg>
      <pc:sldChg chg="modSp mod">
        <pc:chgData name="Michael Vaughn" userId="ff78c5293d025a80" providerId="LiveId" clId="{1CCB60CE-F5C7-4824-A3F5-6E1C596A45E2}" dt="2024-06-22T20:28:53.763" v="686" actId="1076"/>
        <pc:sldMkLst>
          <pc:docMk/>
          <pc:sldMk cId="2864721582" sldId="276"/>
        </pc:sldMkLst>
        <pc:spChg chg="mod">
          <ac:chgData name="Michael Vaughn" userId="ff78c5293d025a80" providerId="LiveId" clId="{1CCB60CE-F5C7-4824-A3F5-6E1C596A45E2}" dt="2024-06-22T20:28:44.256" v="685" actId="14100"/>
          <ac:spMkLst>
            <pc:docMk/>
            <pc:sldMk cId="2864721582" sldId="276"/>
            <ac:spMk id="11" creationId="{3BEE7D02-45FF-16DB-275B-7728E919DDB0}"/>
          </ac:spMkLst>
        </pc:spChg>
        <pc:spChg chg="mod">
          <ac:chgData name="Michael Vaughn" userId="ff78c5293d025a80" providerId="LiveId" clId="{1CCB60CE-F5C7-4824-A3F5-6E1C596A45E2}" dt="2024-06-22T20:28:53.763" v="686" actId="1076"/>
          <ac:spMkLst>
            <pc:docMk/>
            <pc:sldMk cId="2864721582" sldId="276"/>
            <ac:spMk id="22" creationId="{4208AC8F-5508-FE7D-F347-7261EEE45549}"/>
          </ac:spMkLst>
        </pc:spChg>
        <pc:cxnChg chg="mod">
          <ac:chgData name="Michael Vaughn" userId="ff78c5293d025a80" providerId="LiveId" clId="{1CCB60CE-F5C7-4824-A3F5-6E1C596A45E2}" dt="2024-06-22T20:28:44.256" v="685" actId="14100"/>
          <ac:cxnSpMkLst>
            <pc:docMk/>
            <pc:sldMk cId="2864721582" sldId="276"/>
            <ac:cxnSpMk id="12" creationId="{22C9CA23-421B-19F8-8EC0-377A8876491F}"/>
          </ac:cxnSpMkLst>
        </pc:cxnChg>
        <pc:cxnChg chg="mod">
          <ac:chgData name="Michael Vaughn" userId="ff78c5293d025a80" providerId="LiveId" clId="{1CCB60CE-F5C7-4824-A3F5-6E1C596A45E2}" dt="2024-06-22T20:28:44.256" v="685" actId="14100"/>
          <ac:cxnSpMkLst>
            <pc:docMk/>
            <pc:sldMk cId="2864721582" sldId="276"/>
            <ac:cxnSpMk id="18" creationId="{A303CA33-857F-5299-0B87-5975988F7598}"/>
          </ac:cxnSpMkLst>
        </pc:cxnChg>
        <pc:cxnChg chg="mod">
          <ac:chgData name="Michael Vaughn" userId="ff78c5293d025a80" providerId="LiveId" clId="{1CCB60CE-F5C7-4824-A3F5-6E1C596A45E2}" dt="2024-06-22T20:28:53.763" v="686" actId="1076"/>
          <ac:cxnSpMkLst>
            <pc:docMk/>
            <pc:sldMk cId="2864721582" sldId="276"/>
            <ac:cxnSpMk id="23" creationId="{DCF3A50D-CB27-DE7F-19D3-300312C7E143}"/>
          </ac:cxnSpMkLst>
        </pc:cxnChg>
        <pc:cxnChg chg="mod">
          <ac:chgData name="Michael Vaughn" userId="ff78c5293d025a80" providerId="LiveId" clId="{1CCB60CE-F5C7-4824-A3F5-6E1C596A45E2}" dt="2024-06-22T20:28:53.763" v="686" actId="1076"/>
          <ac:cxnSpMkLst>
            <pc:docMk/>
            <pc:sldMk cId="2864721582" sldId="276"/>
            <ac:cxnSpMk id="24" creationId="{0B51D3E8-16AB-2433-7FB6-053FE2CCE7D7}"/>
          </ac:cxnSpMkLst>
        </pc:cxnChg>
        <pc:cxnChg chg="mod">
          <ac:chgData name="Michael Vaughn" userId="ff78c5293d025a80" providerId="LiveId" clId="{1CCB60CE-F5C7-4824-A3F5-6E1C596A45E2}" dt="2024-06-22T20:28:53.763" v="686" actId="1076"/>
          <ac:cxnSpMkLst>
            <pc:docMk/>
            <pc:sldMk cId="2864721582" sldId="276"/>
            <ac:cxnSpMk id="25" creationId="{4992CA9F-E4F9-3685-6DB9-9987324A0EC5}"/>
          </ac:cxnSpMkLst>
        </pc:cxnChg>
      </pc:sldChg>
      <pc:sldChg chg="addSp modSp mod">
        <pc:chgData name="Michael Vaughn" userId="ff78c5293d025a80" providerId="LiveId" clId="{1CCB60CE-F5C7-4824-A3F5-6E1C596A45E2}" dt="2024-06-22T20:26:17.918" v="683" actId="14100"/>
        <pc:sldMkLst>
          <pc:docMk/>
          <pc:sldMk cId="2700118656" sldId="277"/>
        </pc:sldMkLst>
        <pc:spChg chg="add mod">
          <ac:chgData name="Michael Vaughn" userId="ff78c5293d025a80" providerId="LiveId" clId="{1CCB60CE-F5C7-4824-A3F5-6E1C596A45E2}" dt="2024-06-22T20:26:07.008" v="682" actId="1076"/>
          <ac:spMkLst>
            <pc:docMk/>
            <pc:sldMk cId="2700118656" sldId="277"/>
            <ac:spMk id="2" creationId="{B252772A-0D62-0926-DDB3-DDC6C346ED81}"/>
          </ac:spMkLst>
        </pc:spChg>
        <pc:spChg chg="mod">
          <ac:chgData name="Michael Vaughn" userId="ff78c5293d025a80" providerId="LiveId" clId="{1CCB60CE-F5C7-4824-A3F5-6E1C596A45E2}" dt="2024-06-22T20:23:54" v="646" actId="20577"/>
          <ac:spMkLst>
            <pc:docMk/>
            <pc:sldMk cId="2700118656" sldId="277"/>
            <ac:spMk id="10" creationId="{3D53B645-20F3-7A18-F00B-43790ADAA452}"/>
          </ac:spMkLst>
        </pc:spChg>
        <pc:spChg chg="mod">
          <ac:chgData name="Michael Vaughn" userId="ff78c5293d025a80" providerId="LiveId" clId="{1CCB60CE-F5C7-4824-A3F5-6E1C596A45E2}" dt="2024-06-22T20:25:49.403" v="679" actId="14100"/>
          <ac:spMkLst>
            <pc:docMk/>
            <pc:sldMk cId="2700118656" sldId="277"/>
            <ac:spMk id="16" creationId="{BBBFADD6-155F-E3E0-A488-24D8E261CA1A}"/>
          </ac:spMkLst>
        </pc:spChg>
        <pc:spChg chg="mod">
          <ac:chgData name="Michael Vaughn" userId="ff78c5293d025a80" providerId="LiveId" clId="{1CCB60CE-F5C7-4824-A3F5-6E1C596A45E2}" dt="2024-06-22T20:25:39.266" v="677" actId="1076"/>
          <ac:spMkLst>
            <pc:docMk/>
            <pc:sldMk cId="2700118656" sldId="277"/>
            <ac:spMk id="17" creationId="{6E8499AA-A314-0499-6474-9A3A5DB31D06}"/>
          </ac:spMkLst>
        </pc:spChg>
        <pc:spChg chg="mod">
          <ac:chgData name="Michael Vaughn" userId="ff78c5293d025a80" providerId="LiveId" clId="{1CCB60CE-F5C7-4824-A3F5-6E1C596A45E2}" dt="2024-06-22T20:26:01.001" v="681" actId="1076"/>
          <ac:spMkLst>
            <pc:docMk/>
            <pc:sldMk cId="2700118656" sldId="277"/>
            <ac:spMk id="18" creationId="{1DD72992-91D8-EFA3-EFD4-0C7E750322EE}"/>
          </ac:spMkLst>
        </pc:spChg>
        <pc:cxnChg chg="mod">
          <ac:chgData name="Michael Vaughn" userId="ff78c5293d025a80" providerId="LiveId" clId="{1CCB60CE-F5C7-4824-A3F5-6E1C596A45E2}" dt="2024-06-22T20:26:17.918" v="683" actId="14100"/>
          <ac:cxnSpMkLst>
            <pc:docMk/>
            <pc:sldMk cId="2700118656" sldId="277"/>
            <ac:cxnSpMk id="4" creationId="{11108FFA-E5C0-19C5-A21D-FC5BDB8FAA5E}"/>
          </ac:cxnSpMkLst>
        </pc:cxnChg>
        <pc:cxnChg chg="mod">
          <ac:chgData name="Michael Vaughn" userId="ff78c5293d025a80" providerId="LiveId" clId="{1CCB60CE-F5C7-4824-A3F5-6E1C596A45E2}" dt="2024-06-22T20:26:01.001" v="681" actId="1076"/>
          <ac:cxnSpMkLst>
            <pc:docMk/>
            <pc:sldMk cId="2700118656" sldId="277"/>
            <ac:cxnSpMk id="20" creationId="{7B971854-555D-C713-2CE7-0CE8EE034448}"/>
          </ac:cxnSpMkLst>
        </pc:cxnChg>
      </pc:sldChg>
      <pc:sldChg chg="modSp mod">
        <pc:chgData name="Michael Vaughn" userId="ff78c5293d025a80" providerId="LiveId" clId="{1CCB60CE-F5C7-4824-A3F5-6E1C596A45E2}" dt="2024-06-22T20:21:02.359" v="634" actId="20577"/>
        <pc:sldMkLst>
          <pc:docMk/>
          <pc:sldMk cId="3960313196" sldId="278"/>
        </pc:sldMkLst>
        <pc:spChg chg="mod">
          <ac:chgData name="Michael Vaughn" userId="ff78c5293d025a80" providerId="LiveId" clId="{1CCB60CE-F5C7-4824-A3F5-6E1C596A45E2}" dt="2024-06-22T20:21:02.359" v="634" actId="20577"/>
          <ac:spMkLst>
            <pc:docMk/>
            <pc:sldMk cId="3960313196" sldId="278"/>
            <ac:spMk id="3" creationId="{1FA03736-F9AF-435E-9267-0842CB957FBC}"/>
          </ac:spMkLst>
        </pc:spChg>
        <pc:spChg chg="mod">
          <ac:chgData name="Michael Vaughn" userId="ff78c5293d025a80" providerId="LiveId" clId="{1CCB60CE-F5C7-4824-A3F5-6E1C596A45E2}" dt="2024-06-22T14:58:22.872" v="57" actId="20577"/>
          <ac:spMkLst>
            <pc:docMk/>
            <pc:sldMk cId="3960313196" sldId="278"/>
            <ac:spMk id="6" creationId="{795F925F-D55B-7734-01DD-B26D230B9BFD}"/>
          </ac:spMkLst>
        </pc:spChg>
      </pc:sldChg>
      <pc:sldChg chg="modSp mod">
        <pc:chgData name="Michael Vaughn" userId="ff78c5293d025a80" providerId="LiveId" clId="{1CCB60CE-F5C7-4824-A3F5-6E1C596A45E2}" dt="2024-06-22T20:44:15.665" v="903" actId="20577"/>
        <pc:sldMkLst>
          <pc:docMk/>
          <pc:sldMk cId="714850079" sldId="280"/>
        </pc:sldMkLst>
        <pc:spChg chg="mod">
          <ac:chgData name="Michael Vaughn" userId="ff78c5293d025a80" providerId="LiveId" clId="{1CCB60CE-F5C7-4824-A3F5-6E1C596A45E2}" dt="2024-06-22T20:44:15.665" v="903" actId="20577"/>
          <ac:spMkLst>
            <pc:docMk/>
            <pc:sldMk cId="714850079" sldId="280"/>
            <ac:spMk id="3" creationId="{B1E72FF0-43DD-4F0B-BAFF-A85D2E911C24}"/>
          </ac:spMkLst>
        </pc:spChg>
      </pc:sldChg>
      <pc:sldChg chg="addSp modSp mod">
        <pc:chgData name="Michael Vaughn" userId="ff78c5293d025a80" providerId="LiveId" clId="{1CCB60CE-F5C7-4824-A3F5-6E1C596A45E2}" dt="2024-06-22T20:39:40.673" v="800" actId="20577"/>
        <pc:sldMkLst>
          <pc:docMk/>
          <pc:sldMk cId="1479112774" sldId="281"/>
        </pc:sldMkLst>
        <pc:spChg chg="mod">
          <ac:chgData name="Michael Vaughn" userId="ff78c5293d025a80" providerId="LiveId" clId="{1CCB60CE-F5C7-4824-A3F5-6E1C596A45E2}" dt="2024-06-22T20:39:40.673" v="800" actId="20577"/>
          <ac:spMkLst>
            <pc:docMk/>
            <pc:sldMk cId="1479112774" sldId="281"/>
            <ac:spMk id="3" creationId="{28CD83E8-72AF-4D1A-B0E4-FC9C88AC66F2}"/>
          </ac:spMkLst>
        </pc:spChg>
        <pc:spChg chg="add mod">
          <ac:chgData name="Michael Vaughn" userId="ff78c5293d025a80" providerId="LiveId" clId="{1CCB60CE-F5C7-4824-A3F5-6E1C596A45E2}" dt="2024-06-22T15:29:07.879" v="140" actId="1076"/>
          <ac:spMkLst>
            <pc:docMk/>
            <pc:sldMk cId="1479112774" sldId="281"/>
            <ac:spMk id="4" creationId="{30BDB75B-08FC-FE9D-398F-4A0A22D87244}"/>
          </ac:spMkLst>
        </pc:spChg>
        <pc:spChg chg="mod">
          <ac:chgData name="Michael Vaughn" userId="ff78c5293d025a80" providerId="LiveId" clId="{1CCB60CE-F5C7-4824-A3F5-6E1C596A45E2}" dt="2024-06-22T15:29:11.724" v="141" actId="1076"/>
          <ac:spMkLst>
            <pc:docMk/>
            <pc:sldMk cId="1479112774" sldId="281"/>
            <ac:spMk id="5" creationId="{7C640257-D5B3-4350-BCAA-6E3B25C33A54}"/>
          </ac:spMkLst>
        </pc:spChg>
      </pc:sldChg>
      <pc:sldChg chg="modSp mod">
        <pc:chgData name="Michael Vaughn" userId="ff78c5293d025a80" providerId="LiveId" clId="{1CCB60CE-F5C7-4824-A3F5-6E1C596A45E2}" dt="2024-06-22T20:36:46.141" v="763" actId="20577"/>
        <pc:sldMkLst>
          <pc:docMk/>
          <pc:sldMk cId="2036523717" sldId="282"/>
        </pc:sldMkLst>
        <pc:spChg chg="mod">
          <ac:chgData name="Michael Vaughn" userId="ff78c5293d025a80" providerId="LiveId" clId="{1CCB60CE-F5C7-4824-A3F5-6E1C596A45E2}" dt="2024-06-22T20:36:46.141" v="763" actId="20577"/>
          <ac:spMkLst>
            <pc:docMk/>
            <pc:sldMk cId="2036523717" sldId="282"/>
            <ac:spMk id="3" creationId="{84EE3BFF-68C0-4D5A-9A15-C65A91E23748}"/>
          </ac:spMkLst>
        </pc:spChg>
      </pc:sldChg>
      <pc:sldChg chg="modSp mod">
        <pc:chgData name="Michael Vaughn" userId="ff78c5293d025a80" providerId="LiveId" clId="{1CCB60CE-F5C7-4824-A3F5-6E1C596A45E2}" dt="2024-06-22T20:34:50.750" v="722" actId="20577"/>
        <pc:sldMkLst>
          <pc:docMk/>
          <pc:sldMk cId="3387822609" sldId="283"/>
        </pc:sldMkLst>
        <pc:spChg chg="mod">
          <ac:chgData name="Michael Vaughn" userId="ff78c5293d025a80" providerId="LiveId" clId="{1CCB60CE-F5C7-4824-A3F5-6E1C596A45E2}" dt="2024-06-22T20:34:50.750" v="722" actId="20577"/>
          <ac:spMkLst>
            <pc:docMk/>
            <pc:sldMk cId="3387822609" sldId="283"/>
            <ac:spMk id="3" creationId="{377CE381-9373-4A1B-8910-DD08CADD47AC}"/>
          </ac:spMkLst>
        </pc:spChg>
        <pc:spChg chg="mod">
          <ac:chgData name="Michael Vaughn" userId="ff78c5293d025a80" providerId="LiveId" clId="{1CCB60CE-F5C7-4824-A3F5-6E1C596A45E2}" dt="2024-06-22T20:30:26.828" v="688" actId="1076"/>
          <ac:spMkLst>
            <pc:docMk/>
            <pc:sldMk cId="3387822609" sldId="283"/>
            <ac:spMk id="4" creationId="{EC57FE88-E5CB-DBC6-B441-E59DDCB736ED}"/>
          </ac:spMkLst>
        </pc:spChg>
      </pc:sldChg>
      <pc:sldChg chg="addSp delSp modSp mod">
        <pc:chgData name="Michael Vaughn" userId="ff78c5293d025a80" providerId="LiveId" clId="{1CCB60CE-F5C7-4824-A3F5-6E1C596A45E2}" dt="2024-06-22T19:24:57.301" v="263" actId="14100"/>
        <pc:sldMkLst>
          <pc:docMk/>
          <pc:sldMk cId="3424946432" sldId="286"/>
        </pc:sldMkLst>
        <pc:spChg chg="mod">
          <ac:chgData name="Michael Vaughn" userId="ff78c5293d025a80" providerId="LiveId" clId="{1CCB60CE-F5C7-4824-A3F5-6E1C596A45E2}" dt="2024-06-22T19:24:57.301" v="263" actId="14100"/>
          <ac:spMkLst>
            <pc:docMk/>
            <pc:sldMk cId="3424946432" sldId="286"/>
            <ac:spMk id="2" creationId="{7D70FCAA-172F-4061-B126-4480F995501B}"/>
          </ac:spMkLst>
        </pc:spChg>
        <pc:spChg chg="add del mod">
          <ac:chgData name="Michael Vaughn" userId="ff78c5293d025a80" providerId="LiveId" clId="{1CCB60CE-F5C7-4824-A3F5-6E1C596A45E2}" dt="2024-06-22T19:24:38.195" v="261" actId="478"/>
          <ac:spMkLst>
            <pc:docMk/>
            <pc:sldMk cId="3424946432" sldId="286"/>
            <ac:spMk id="8" creationId="{566C60E0-28FF-31FF-A0B0-24E57C7EA020}"/>
          </ac:spMkLst>
        </pc:spChg>
        <pc:picChg chg="add mod">
          <ac:chgData name="Michael Vaughn" userId="ff78c5293d025a80" providerId="LiveId" clId="{1CCB60CE-F5C7-4824-A3F5-6E1C596A45E2}" dt="2024-06-22T19:17:55.424" v="203" actId="1076"/>
          <ac:picMkLst>
            <pc:docMk/>
            <pc:sldMk cId="3424946432" sldId="286"/>
            <ac:picMk id="5" creationId="{C5C8B0EA-A741-E324-0A1F-91F59FC3F89C}"/>
          </ac:picMkLst>
        </pc:picChg>
        <pc:picChg chg="del">
          <ac:chgData name="Michael Vaughn" userId="ff78c5293d025a80" providerId="LiveId" clId="{1CCB60CE-F5C7-4824-A3F5-6E1C596A45E2}" dt="2024-06-22T19:16:22.265" v="200" actId="478"/>
          <ac:picMkLst>
            <pc:docMk/>
            <pc:sldMk cId="3424946432" sldId="286"/>
            <ac:picMk id="6" creationId="{B498E078-277C-06ED-6598-1A1AA4C8211F}"/>
          </ac:picMkLst>
        </pc:picChg>
      </pc:sldChg>
      <pc:sldChg chg="modSp mod">
        <pc:chgData name="Michael Vaughn" userId="ff78c5293d025a80" providerId="LiveId" clId="{1CCB60CE-F5C7-4824-A3F5-6E1C596A45E2}" dt="2024-06-22T14:49:03.148" v="17" actId="20577"/>
        <pc:sldMkLst>
          <pc:docMk/>
          <pc:sldMk cId="1703109918" sldId="292"/>
        </pc:sldMkLst>
        <pc:spChg chg="mod">
          <ac:chgData name="Michael Vaughn" userId="ff78c5293d025a80" providerId="LiveId" clId="{1CCB60CE-F5C7-4824-A3F5-6E1C596A45E2}" dt="2024-06-22T14:49:03.148" v="17" actId="20577"/>
          <ac:spMkLst>
            <pc:docMk/>
            <pc:sldMk cId="1703109918" sldId="292"/>
            <ac:spMk id="2" creationId="{7D70FCAA-172F-4061-B126-4480F995501B}"/>
          </ac:spMkLst>
        </pc:spChg>
      </pc:sldChg>
      <pc:sldChg chg="modSp mod">
        <pc:chgData name="Michael Vaughn" userId="ff78c5293d025a80" providerId="LiveId" clId="{1CCB60CE-F5C7-4824-A3F5-6E1C596A45E2}" dt="2024-06-22T20:41:30.081" v="864" actId="20577"/>
        <pc:sldMkLst>
          <pc:docMk/>
          <pc:sldMk cId="1872928794" sldId="305"/>
        </pc:sldMkLst>
        <pc:spChg chg="mod">
          <ac:chgData name="Michael Vaughn" userId="ff78c5293d025a80" providerId="LiveId" clId="{1CCB60CE-F5C7-4824-A3F5-6E1C596A45E2}" dt="2024-06-22T20:41:30.081" v="864" actId="20577"/>
          <ac:spMkLst>
            <pc:docMk/>
            <pc:sldMk cId="1872928794" sldId="305"/>
            <ac:spMk id="6" creationId="{8D62A5CE-3911-43AF-9286-0FF2E3BB5262}"/>
          </ac:spMkLst>
        </pc:spChg>
      </pc:sldChg>
      <pc:sldChg chg="modSp mod">
        <pc:chgData name="Michael Vaughn" userId="ff78c5293d025a80" providerId="LiveId" clId="{1CCB60CE-F5C7-4824-A3F5-6E1C596A45E2}" dt="2024-06-22T20:42:14.294" v="875" actId="20577"/>
        <pc:sldMkLst>
          <pc:docMk/>
          <pc:sldMk cId="2948104240" sldId="307"/>
        </pc:sldMkLst>
        <pc:spChg chg="mod">
          <ac:chgData name="Michael Vaughn" userId="ff78c5293d025a80" providerId="LiveId" clId="{1CCB60CE-F5C7-4824-A3F5-6E1C596A45E2}" dt="2024-06-22T20:42:14.294" v="875" actId="20577"/>
          <ac:spMkLst>
            <pc:docMk/>
            <pc:sldMk cId="2948104240" sldId="307"/>
            <ac:spMk id="3" creationId="{F92D3B56-2AF4-449B-BE5D-26E5099F437C}"/>
          </ac:spMkLst>
        </pc:spChg>
      </pc:sldChg>
      <pc:sldChg chg="modSp mod">
        <pc:chgData name="Michael Vaughn" userId="ff78c5293d025a80" providerId="LiveId" clId="{1CCB60CE-F5C7-4824-A3F5-6E1C596A45E2}" dt="2024-06-22T20:43:42.645" v="897" actId="20577"/>
        <pc:sldMkLst>
          <pc:docMk/>
          <pc:sldMk cId="3805768608" sldId="308"/>
        </pc:sldMkLst>
        <pc:spChg chg="mod">
          <ac:chgData name="Michael Vaughn" userId="ff78c5293d025a80" providerId="LiveId" clId="{1CCB60CE-F5C7-4824-A3F5-6E1C596A45E2}" dt="2024-06-22T20:43:35.661" v="895" actId="20577"/>
          <ac:spMkLst>
            <pc:docMk/>
            <pc:sldMk cId="3805768608" sldId="308"/>
            <ac:spMk id="3" creationId="{00000000-0000-0000-0000-000000000000}"/>
          </ac:spMkLst>
        </pc:spChg>
        <pc:spChg chg="mod">
          <ac:chgData name="Michael Vaughn" userId="ff78c5293d025a80" providerId="LiveId" clId="{1CCB60CE-F5C7-4824-A3F5-6E1C596A45E2}" dt="2024-06-22T20:43:42.645" v="897" actId="20577"/>
          <ac:spMkLst>
            <pc:docMk/>
            <pc:sldMk cId="3805768608" sldId="308"/>
            <ac:spMk id="5" creationId="{FC7F39B3-E048-48E1-BEC7-78FA828A1ADD}"/>
          </ac:spMkLst>
        </pc:spChg>
      </pc:sldChg>
      <pc:sldChg chg="modSp mod">
        <pc:chgData name="Michael Vaughn" userId="ff78c5293d025a80" providerId="LiveId" clId="{1CCB60CE-F5C7-4824-A3F5-6E1C596A45E2}" dt="2024-06-22T20:01:43.740" v="445" actId="20577"/>
        <pc:sldMkLst>
          <pc:docMk/>
          <pc:sldMk cId="871862041" sldId="310"/>
        </pc:sldMkLst>
        <pc:spChg chg="mod">
          <ac:chgData name="Michael Vaughn" userId="ff78c5293d025a80" providerId="LiveId" clId="{1CCB60CE-F5C7-4824-A3F5-6E1C596A45E2}" dt="2024-06-22T20:01:43.740" v="445" actId="20577"/>
          <ac:spMkLst>
            <pc:docMk/>
            <pc:sldMk cId="871862041" sldId="310"/>
            <ac:spMk id="3" creationId="{BC0CA6B9-BC61-466D-91ED-EF91AA6A0BE4}"/>
          </ac:spMkLst>
        </pc:spChg>
      </pc:sldChg>
      <pc:sldChg chg="addSp delSp modSp mod">
        <pc:chgData name="Michael Vaughn" userId="ff78c5293d025a80" providerId="LiveId" clId="{1CCB60CE-F5C7-4824-A3F5-6E1C596A45E2}" dt="2024-06-22T19:32:10.431" v="316" actId="122"/>
        <pc:sldMkLst>
          <pc:docMk/>
          <pc:sldMk cId="3713171147" sldId="311"/>
        </pc:sldMkLst>
        <pc:spChg chg="mod">
          <ac:chgData name="Michael Vaughn" userId="ff78c5293d025a80" providerId="LiveId" clId="{1CCB60CE-F5C7-4824-A3F5-6E1C596A45E2}" dt="2024-06-22T19:32:10.431" v="316" actId="122"/>
          <ac:spMkLst>
            <pc:docMk/>
            <pc:sldMk cId="3713171147" sldId="311"/>
            <ac:spMk id="3" creationId="{C943710C-4593-41B5-B0E4-18984931C3C8}"/>
          </ac:spMkLst>
        </pc:spChg>
        <pc:spChg chg="del">
          <ac:chgData name="Michael Vaughn" userId="ff78c5293d025a80" providerId="LiveId" clId="{1CCB60CE-F5C7-4824-A3F5-6E1C596A45E2}" dt="2024-06-22T15:35:13.970" v="147" actId="478"/>
          <ac:spMkLst>
            <pc:docMk/>
            <pc:sldMk cId="3713171147" sldId="311"/>
            <ac:spMk id="5" creationId="{F7518CC3-AA19-4F68-B41B-31DEE4D8A289}"/>
          </ac:spMkLst>
        </pc:spChg>
        <pc:spChg chg="add del mod">
          <ac:chgData name="Michael Vaughn" userId="ff78c5293d025a80" providerId="LiveId" clId="{1CCB60CE-F5C7-4824-A3F5-6E1C596A45E2}" dt="2024-06-22T15:36:47.926" v="153" actId="478"/>
          <ac:spMkLst>
            <pc:docMk/>
            <pc:sldMk cId="3713171147" sldId="311"/>
            <ac:spMk id="8" creationId="{92829E4F-BD30-BE8A-6916-FD5E948FCD9B}"/>
          </ac:spMkLst>
        </pc:spChg>
        <pc:spChg chg="del">
          <ac:chgData name="Michael Vaughn" userId="ff78c5293d025a80" providerId="LiveId" clId="{1CCB60CE-F5C7-4824-A3F5-6E1C596A45E2}" dt="2024-06-22T15:35:02.240" v="143" actId="478"/>
          <ac:spMkLst>
            <pc:docMk/>
            <pc:sldMk cId="3713171147" sldId="311"/>
            <ac:spMk id="10" creationId="{52823ADB-83B1-41AF-B45E-33860CDF266C}"/>
          </ac:spMkLst>
        </pc:spChg>
        <pc:spChg chg="add del mod">
          <ac:chgData name="Michael Vaughn" userId="ff78c5293d025a80" providerId="LiveId" clId="{1CCB60CE-F5C7-4824-A3F5-6E1C596A45E2}" dt="2024-06-22T15:41:08.998" v="173" actId="478"/>
          <ac:spMkLst>
            <pc:docMk/>
            <pc:sldMk cId="3713171147" sldId="311"/>
            <ac:spMk id="12" creationId="{9A35EB5A-6147-02A8-E300-AC27D5954FCB}"/>
          </ac:spMkLst>
        </pc:spChg>
        <pc:spChg chg="add mod">
          <ac:chgData name="Michael Vaughn" userId="ff78c5293d025a80" providerId="LiveId" clId="{1CCB60CE-F5C7-4824-A3F5-6E1C596A45E2}" dt="2024-06-22T19:27:47.325" v="264" actId="1076"/>
          <ac:spMkLst>
            <pc:docMk/>
            <pc:sldMk cId="3713171147" sldId="311"/>
            <ac:spMk id="16" creationId="{197DCA1D-BA18-25FD-0EFE-547B023DAABE}"/>
          </ac:spMkLst>
        </pc:spChg>
        <pc:spChg chg="add mod">
          <ac:chgData name="Michael Vaughn" userId="ff78c5293d025a80" providerId="LiveId" clId="{1CCB60CE-F5C7-4824-A3F5-6E1C596A45E2}" dt="2024-06-22T19:31:41.872" v="313" actId="1076"/>
          <ac:spMkLst>
            <pc:docMk/>
            <pc:sldMk cId="3713171147" sldId="311"/>
            <ac:spMk id="17" creationId="{307F1385-2A6C-1BBB-6BE7-CD34C7E3F820}"/>
          </ac:spMkLst>
        </pc:spChg>
        <pc:spChg chg="add mod">
          <ac:chgData name="Michael Vaughn" userId="ff78c5293d025a80" providerId="LiveId" clId="{1CCB60CE-F5C7-4824-A3F5-6E1C596A45E2}" dt="2024-06-22T19:31:29.700" v="312" actId="1076"/>
          <ac:spMkLst>
            <pc:docMk/>
            <pc:sldMk cId="3713171147" sldId="311"/>
            <ac:spMk id="18" creationId="{5B80FEED-5EEF-FAC2-D15B-6A65EA176A25}"/>
          </ac:spMkLst>
        </pc:spChg>
        <pc:picChg chg="add del mod">
          <ac:chgData name="Michael Vaughn" userId="ff78c5293d025a80" providerId="LiveId" clId="{1CCB60CE-F5C7-4824-A3F5-6E1C596A45E2}" dt="2024-06-22T19:31:03.329" v="308" actId="1076"/>
          <ac:picMkLst>
            <pc:docMk/>
            <pc:sldMk cId="3713171147" sldId="311"/>
            <ac:picMk id="4" creationId="{632B74F8-9150-40CE-B46C-1C387EDEB5A7}"/>
          </ac:picMkLst>
        </pc:picChg>
        <pc:picChg chg="del">
          <ac:chgData name="Michael Vaughn" userId="ff78c5293d025a80" providerId="LiveId" clId="{1CCB60CE-F5C7-4824-A3F5-6E1C596A45E2}" dt="2024-06-22T15:34:58.982" v="142" actId="478"/>
          <ac:picMkLst>
            <pc:docMk/>
            <pc:sldMk cId="3713171147" sldId="311"/>
            <ac:picMk id="7" creationId="{1F2F48D7-CE30-47FB-9342-39F5A0BC331E}"/>
          </ac:picMkLst>
        </pc:picChg>
        <pc:picChg chg="add mod">
          <ac:chgData name="Michael Vaughn" userId="ff78c5293d025a80" providerId="LiveId" clId="{1CCB60CE-F5C7-4824-A3F5-6E1C596A45E2}" dt="2024-06-22T19:30:53.808" v="305" actId="1076"/>
          <ac:picMkLst>
            <pc:docMk/>
            <pc:sldMk cId="3713171147" sldId="311"/>
            <ac:picMk id="14" creationId="{8CE96CD5-993F-4502-B818-6D17D036A3C6}"/>
          </ac:picMkLst>
        </pc:picChg>
        <pc:cxnChg chg="del mod">
          <ac:chgData name="Michael Vaughn" userId="ff78c5293d025a80" providerId="LiveId" clId="{1CCB60CE-F5C7-4824-A3F5-6E1C596A45E2}" dt="2024-06-22T15:35:04.313" v="144" actId="478"/>
          <ac:cxnSpMkLst>
            <pc:docMk/>
            <pc:sldMk cId="3713171147" sldId="311"/>
            <ac:cxnSpMk id="11" creationId="{07E00E6B-55CF-4E96-8F96-B664787B6523}"/>
          </ac:cxnSpMkLst>
        </pc:cxnChg>
        <pc:cxnChg chg="add mod">
          <ac:chgData name="Michael Vaughn" userId="ff78c5293d025a80" providerId="LiveId" clId="{1CCB60CE-F5C7-4824-A3F5-6E1C596A45E2}" dt="2024-06-22T19:31:29.700" v="312" actId="1076"/>
          <ac:cxnSpMkLst>
            <pc:docMk/>
            <pc:sldMk cId="3713171147" sldId="311"/>
            <ac:cxnSpMk id="20" creationId="{E3320E3A-6EA5-0ADF-2ACC-2A9BCE672B11}"/>
          </ac:cxnSpMkLst>
        </pc:cxnChg>
      </pc:sldChg>
      <pc:sldChg chg="del">
        <pc:chgData name="Michael Vaughn" userId="ff78c5293d025a80" providerId="LiveId" clId="{1CCB60CE-F5C7-4824-A3F5-6E1C596A45E2}" dt="2024-06-22T15:42:04.485" v="185" actId="2696"/>
        <pc:sldMkLst>
          <pc:docMk/>
          <pc:sldMk cId="3834706318" sldId="312"/>
        </pc:sldMkLst>
      </pc:sldChg>
      <pc:sldChg chg="ord">
        <pc:chgData name="Michael Vaughn" userId="ff78c5293d025a80" providerId="LiveId" clId="{1CCB60CE-F5C7-4824-A3F5-6E1C596A45E2}" dt="2024-06-22T20:03:04.088" v="451"/>
        <pc:sldMkLst>
          <pc:docMk/>
          <pc:sldMk cId="2056499095" sldId="315"/>
        </pc:sldMkLst>
      </pc:sldChg>
      <pc:sldChg chg="modSp mod">
        <pc:chgData name="Michael Vaughn" userId="ff78c5293d025a80" providerId="LiveId" clId="{1CCB60CE-F5C7-4824-A3F5-6E1C596A45E2}" dt="2024-06-22T20:09:03.286" v="515" actId="20577"/>
        <pc:sldMkLst>
          <pc:docMk/>
          <pc:sldMk cId="3398714644" sldId="316"/>
        </pc:sldMkLst>
        <pc:spChg chg="mod">
          <ac:chgData name="Michael Vaughn" userId="ff78c5293d025a80" providerId="LiveId" clId="{1CCB60CE-F5C7-4824-A3F5-6E1C596A45E2}" dt="2024-06-22T20:09:03.286" v="515" actId="20577"/>
          <ac:spMkLst>
            <pc:docMk/>
            <pc:sldMk cId="3398714644" sldId="316"/>
            <ac:spMk id="3" creationId="{15EA5816-8380-3FAF-1626-3D228E3966D9}"/>
          </ac:spMkLst>
        </pc:spChg>
      </pc:sldChg>
      <pc:sldChg chg="modSp mod">
        <pc:chgData name="Michael Vaughn" userId="ff78c5293d025a80" providerId="LiveId" clId="{1CCB60CE-F5C7-4824-A3F5-6E1C596A45E2}" dt="2024-06-22T20:19:09.617" v="619" actId="20577"/>
        <pc:sldMkLst>
          <pc:docMk/>
          <pc:sldMk cId="1195998610" sldId="320"/>
        </pc:sldMkLst>
        <pc:spChg chg="mod">
          <ac:chgData name="Michael Vaughn" userId="ff78c5293d025a80" providerId="LiveId" clId="{1CCB60CE-F5C7-4824-A3F5-6E1C596A45E2}" dt="2024-06-22T20:18:46.197" v="613" actId="20577"/>
          <ac:spMkLst>
            <pc:docMk/>
            <pc:sldMk cId="1195998610" sldId="320"/>
            <ac:spMk id="7" creationId="{023F2B30-CB11-D729-87B6-9C9383C35C9B}"/>
          </ac:spMkLst>
        </pc:spChg>
        <pc:spChg chg="mod">
          <ac:chgData name="Michael Vaughn" userId="ff78c5293d025a80" providerId="LiveId" clId="{1CCB60CE-F5C7-4824-A3F5-6E1C596A45E2}" dt="2024-06-22T20:19:09.617" v="619" actId="20577"/>
          <ac:spMkLst>
            <pc:docMk/>
            <pc:sldMk cId="1195998610" sldId="320"/>
            <ac:spMk id="8" creationId="{67F3631F-F8F9-4F5E-5D04-CB568453C99A}"/>
          </ac:spMkLst>
        </pc:spChg>
      </pc:sldChg>
      <pc:sldChg chg="modSp mod">
        <pc:chgData name="Michael Vaughn" userId="ff78c5293d025a80" providerId="LiveId" clId="{1CCB60CE-F5C7-4824-A3F5-6E1C596A45E2}" dt="2024-06-22T20:18:27.288" v="609" actId="20577"/>
        <pc:sldMkLst>
          <pc:docMk/>
          <pc:sldMk cId="1740261569" sldId="321"/>
        </pc:sldMkLst>
        <pc:spChg chg="mod">
          <ac:chgData name="Michael Vaughn" userId="ff78c5293d025a80" providerId="LiveId" clId="{1CCB60CE-F5C7-4824-A3F5-6E1C596A45E2}" dt="2024-06-22T20:17:44.892" v="583" actId="20577"/>
          <ac:spMkLst>
            <pc:docMk/>
            <pc:sldMk cId="1740261569" sldId="321"/>
            <ac:spMk id="6" creationId="{9300609B-A7F6-226F-8295-FAF668FFBA47}"/>
          </ac:spMkLst>
        </pc:spChg>
        <pc:spChg chg="mod">
          <ac:chgData name="Michael Vaughn" userId="ff78c5293d025a80" providerId="LiveId" clId="{1CCB60CE-F5C7-4824-A3F5-6E1C596A45E2}" dt="2024-06-22T20:18:27.288" v="609" actId="20577"/>
          <ac:spMkLst>
            <pc:docMk/>
            <pc:sldMk cId="1740261569" sldId="321"/>
            <ac:spMk id="7" creationId="{2342122F-D090-6834-DAF4-6E17B425403C}"/>
          </ac:spMkLst>
        </pc:spChg>
      </pc:sldChg>
      <pc:sldChg chg="ord">
        <pc:chgData name="Michael Vaughn" userId="ff78c5293d025a80" providerId="LiveId" clId="{1CCB60CE-F5C7-4824-A3F5-6E1C596A45E2}" dt="2024-06-22T20:02:17.578" v="449"/>
        <pc:sldMkLst>
          <pc:docMk/>
          <pc:sldMk cId="1122162180" sldId="32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7C48A7-6739-44FF-9DD3-AD0B97BDAA7A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7D87D-C66C-42C6-BA18-390279DF2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71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7D87D-C66C-42C6-BA18-390279DF2D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762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61C6A-B723-4626-8E07-ACAE984FA5FB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493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F9D47-82EB-7926-09AD-9D4BAADC1B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6631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F4DB9A-33F8-CF3F-AC04-5A6640790A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403597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C732C8-312D-74CE-AE4F-50F9FA2E5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83823-C226-40E2-BAB0-CB37FA46C86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95DC1-F66C-2BDA-17F9-1E58ECA41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53DF9-83FA-4D38-42B9-BED0CB68B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C53170-DB2F-45CD-94E5-1171A1828D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C3123D4-F9CD-5112-B58F-2BD2AD1712E0}"/>
              </a:ext>
            </a:extLst>
          </p:cNvPr>
          <p:cNvGrpSpPr/>
          <p:nvPr userDrawn="1"/>
        </p:nvGrpSpPr>
        <p:grpSpPr>
          <a:xfrm>
            <a:off x="-2" y="0"/>
            <a:ext cx="12192003" cy="6858000"/>
            <a:chOff x="-2" y="0"/>
            <a:chExt cx="1219200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7D378F7-BB28-E151-FA8E-73884E243085}"/>
                </a:ext>
              </a:extLst>
            </p:cNvPr>
            <p:cNvSpPr/>
            <p:nvPr userDrawn="1"/>
          </p:nvSpPr>
          <p:spPr>
            <a:xfrm>
              <a:off x="11009745" y="0"/>
              <a:ext cx="1182255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79955F2-34D6-844E-4139-62BCE043BD40}"/>
                </a:ext>
              </a:extLst>
            </p:cNvPr>
            <p:cNvSpPr/>
            <p:nvPr userDrawn="1"/>
          </p:nvSpPr>
          <p:spPr>
            <a:xfrm rot="16200000">
              <a:off x="5504872" y="170870"/>
              <a:ext cx="1182255" cy="12192003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50000">
                  <a:schemeClr val="tx1"/>
                </a:gs>
                <a:gs pos="100000">
                  <a:srgbClr val="B7A66E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" name="Picture 9" descr="A close-up of a painting&#10;&#10;Description automatically generated with low confidence">
              <a:extLst>
                <a:ext uri="{FF2B5EF4-FFF2-40B4-BE49-F238E27FC236}">
                  <a16:creationId xmlns:a16="http://schemas.microsoft.com/office/drawing/2014/main" id="{99215B9E-382F-92E2-F49D-2674E53E18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6346" y="136525"/>
              <a:ext cx="1108594" cy="1399309"/>
            </a:xfrm>
            <a:prstGeom prst="rect">
              <a:avLst/>
            </a:prstGeom>
          </p:spPr>
        </p:pic>
        <p:pic>
          <p:nvPicPr>
            <p:cNvPr id="12" name="Picture 11" descr="A picture containing symbol, logo, emblem, graphics&#10;&#10;Description automatically generated">
              <a:extLst>
                <a:ext uri="{FF2B5EF4-FFF2-40B4-BE49-F238E27FC236}">
                  <a16:creationId xmlns:a16="http://schemas.microsoft.com/office/drawing/2014/main" id="{3AD81AC1-1119-DDC5-653C-C0D4F20984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6346" y="1945320"/>
              <a:ext cx="1108594" cy="110859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54C4D88-3566-FCA1-A504-1B712278D06A}"/>
                </a:ext>
              </a:extLst>
            </p:cNvPr>
            <p:cNvSpPr txBox="1"/>
            <p:nvPr userDrawn="1"/>
          </p:nvSpPr>
          <p:spPr>
            <a:xfrm>
              <a:off x="400050" y="5938407"/>
              <a:ext cx="609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B7A66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Seek First the Kingdom of God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FF95CE0-67EC-7029-617D-B5FB9529F656}"/>
                </a:ext>
              </a:extLst>
            </p:cNvPr>
            <p:cNvSpPr txBox="1"/>
            <p:nvPr userDrawn="1"/>
          </p:nvSpPr>
          <p:spPr>
            <a:xfrm>
              <a:off x="9605964" y="6323128"/>
              <a:ext cx="2428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Nebraska Knights of Columbus 2023-2025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5981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FCBDD7-F8F6-6779-FCBF-91FE853E6D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64497"/>
            <a:ext cx="9959109" cy="467451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C4EC4E-E1A0-D27F-5EEB-BCD2E7AC4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83823-C226-40E2-BAB0-CB37FA46C86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1C9887-6735-8550-EC04-6E6E41B45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E238B-6C7D-515A-08C1-11BE190B9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C53170-DB2F-45CD-94E5-1171A1828D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051B366-D9AE-29DD-765C-CB0A476A642C}"/>
              </a:ext>
            </a:extLst>
          </p:cNvPr>
          <p:cNvGrpSpPr/>
          <p:nvPr userDrawn="1"/>
        </p:nvGrpSpPr>
        <p:grpSpPr>
          <a:xfrm>
            <a:off x="-2" y="0"/>
            <a:ext cx="12192003" cy="6858000"/>
            <a:chOff x="-2" y="0"/>
            <a:chExt cx="12192003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3C21042-F775-BAA0-9AAD-70B2ABC75778}"/>
                </a:ext>
              </a:extLst>
            </p:cNvPr>
            <p:cNvSpPr/>
            <p:nvPr userDrawn="1"/>
          </p:nvSpPr>
          <p:spPr>
            <a:xfrm>
              <a:off x="11009745" y="0"/>
              <a:ext cx="1182255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BEBCF62-489E-224F-2E66-8BDEF83928CB}"/>
                </a:ext>
              </a:extLst>
            </p:cNvPr>
            <p:cNvSpPr/>
            <p:nvPr userDrawn="1"/>
          </p:nvSpPr>
          <p:spPr>
            <a:xfrm rot="16200000">
              <a:off x="5504872" y="170870"/>
              <a:ext cx="1182255" cy="12192003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50000">
                  <a:schemeClr val="tx1"/>
                </a:gs>
                <a:gs pos="100000">
                  <a:srgbClr val="B7A66E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" name="Picture 9" descr="A close-up of a painting&#10;&#10;Description automatically generated with low confidence">
              <a:extLst>
                <a:ext uri="{FF2B5EF4-FFF2-40B4-BE49-F238E27FC236}">
                  <a16:creationId xmlns:a16="http://schemas.microsoft.com/office/drawing/2014/main" id="{EA7C0EF8-73F8-E383-4FD4-B9EEB891A2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6346" y="136525"/>
              <a:ext cx="1108594" cy="1399309"/>
            </a:xfrm>
            <a:prstGeom prst="rect">
              <a:avLst/>
            </a:prstGeom>
          </p:spPr>
        </p:pic>
        <p:pic>
          <p:nvPicPr>
            <p:cNvPr id="11" name="Picture 10" descr="A picture containing symbol, logo, emblem, graphics&#10;&#10;Description automatically generated">
              <a:extLst>
                <a:ext uri="{FF2B5EF4-FFF2-40B4-BE49-F238E27FC236}">
                  <a16:creationId xmlns:a16="http://schemas.microsoft.com/office/drawing/2014/main" id="{D3DA2680-956E-9F98-147E-CA2F438071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6346" y="1945320"/>
              <a:ext cx="1108594" cy="1108594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A80A170-C9BC-6465-2800-DE4F70DA07A6}"/>
                </a:ext>
              </a:extLst>
            </p:cNvPr>
            <p:cNvSpPr txBox="1"/>
            <p:nvPr userDrawn="1"/>
          </p:nvSpPr>
          <p:spPr>
            <a:xfrm>
              <a:off x="400050" y="5938407"/>
              <a:ext cx="609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B7A66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Seek First the Kingdom of God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21CFC2B-C163-458D-0057-206D407455FB}"/>
                </a:ext>
              </a:extLst>
            </p:cNvPr>
            <p:cNvSpPr txBox="1"/>
            <p:nvPr userDrawn="1"/>
          </p:nvSpPr>
          <p:spPr>
            <a:xfrm>
              <a:off x="9605964" y="6323128"/>
              <a:ext cx="2428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Nebraska Knights of Columbus 2023-2025</a:t>
              </a:r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8CA738A3-17CA-6547-59B1-3246CDEF7E98}"/>
              </a:ext>
            </a:extLst>
          </p:cNvPr>
          <p:cNvSpPr txBox="1">
            <a:spLocks/>
          </p:cNvSpPr>
          <p:nvPr userDrawn="1"/>
        </p:nvSpPr>
        <p:spPr>
          <a:xfrm>
            <a:off x="838201" y="173398"/>
            <a:ext cx="9959109" cy="6578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Click to edit Master title style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96700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DB5DAF-0103-19BE-9B8E-E369FDE952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36001"/>
            <a:ext cx="2155536" cy="54148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F2D6D7-859F-5448-D5E9-AA4BFAA475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36525"/>
            <a:ext cx="7734300" cy="540248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56F905-426F-CD25-227D-D1078C2CE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83823-C226-40E2-BAB0-CB37FA46C86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529964-8F35-0B96-7299-472C59BBC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89AA4-1921-A1BB-64A1-732333E67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C53170-DB2F-45CD-94E5-1171A1828D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11E8E13-E84C-0E9D-DAEA-CC09B6D720D2}"/>
              </a:ext>
            </a:extLst>
          </p:cNvPr>
          <p:cNvGrpSpPr/>
          <p:nvPr userDrawn="1"/>
        </p:nvGrpSpPr>
        <p:grpSpPr>
          <a:xfrm>
            <a:off x="-2" y="0"/>
            <a:ext cx="12192003" cy="6858000"/>
            <a:chOff x="-2" y="0"/>
            <a:chExt cx="12192003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65DE471-62DE-5CB1-735F-6F3BD1DA0372}"/>
                </a:ext>
              </a:extLst>
            </p:cNvPr>
            <p:cNvSpPr/>
            <p:nvPr userDrawn="1"/>
          </p:nvSpPr>
          <p:spPr>
            <a:xfrm>
              <a:off x="11009745" y="0"/>
              <a:ext cx="1182255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CDF2E87-88D2-0655-C1E8-93F0996A12E3}"/>
                </a:ext>
              </a:extLst>
            </p:cNvPr>
            <p:cNvSpPr/>
            <p:nvPr userDrawn="1"/>
          </p:nvSpPr>
          <p:spPr>
            <a:xfrm rot="16200000">
              <a:off x="5504872" y="170870"/>
              <a:ext cx="1182255" cy="12192003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50000">
                  <a:schemeClr val="tx1"/>
                </a:gs>
                <a:gs pos="100000">
                  <a:srgbClr val="B7A66E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" name="Picture 9" descr="A close-up of a painting&#10;&#10;Description automatically generated with low confidence">
              <a:extLst>
                <a:ext uri="{FF2B5EF4-FFF2-40B4-BE49-F238E27FC236}">
                  <a16:creationId xmlns:a16="http://schemas.microsoft.com/office/drawing/2014/main" id="{64B0931D-025B-D48F-9ADB-7964933B19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6346" y="136525"/>
              <a:ext cx="1108594" cy="1399309"/>
            </a:xfrm>
            <a:prstGeom prst="rect">
              <a:avLst/>
            </a:prstGeom>
          </p:spPr>
        </p:pic>
        <p:pic>
          <p:nvPicPr>
            <p:cNvPr id="11" name="Picture 10" descr="A picture containing symbol, logo, emblem, graphics&#10;&#10;Description automatically generated">
              <a:extLst>
                <a:ext uri="{FF2B5EF4-FFF2-40B4-BE49-F238E27FC236}">
                  <a16:creationId xmlns:a16="http://schemas.microsoft.com/office/drawing/2014/main" id="{36B803D4-06E3-2F80-C29D-255A5CF3A6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6346" y="1945320"/>
              <a:ext cx="1108594" cy="1108594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EEBCA83-7FED-3407-C680-422E06DE2A71}"/>
                </a:ext>
              </a:extLst>
            </p:cNvPr>
            <p:cNvSpPr txBox="1"/>
            <p:nvPr userDrawn="1"/>
          </p:nvSpPr>
          <p:spPr>
            <a:xfrm>
              <a:off x="400050" y="5938407"/>
              <a:ext cx="609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B7A66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Seek First the Kingdom of God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2496E66-4809-897E-5D47-921ACFAACBA9}"/>
                </a:ext>
              </a:extLst>
            </p:cNvPr>
            <p:cNvSpPr txBox="1"/>
            <p:nvPr userDrawn="1"/>
          </p:nvSpPr>
          <p:spPr>
            <a:xfrm>
              <a:off x="9605964" y="6323128"/>
              <a:ext cx="2428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Nebraska Knights of Columbus 2023-2025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1022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BodyText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579212" y="1597688"/>
            <a:ext cx="9057855" cy="45476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280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4A5BA-0704-59A3-BD6B-4203CEA46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3398"/>
            <a:ext cx="9959109" cy="66711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C6FD0-3E81-BA49-8E11-FCD5CCE4F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3733"/>
            <a:ext cx="9959109" cy="46652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D1304-BA6E-1412-DEE8-68E679B5C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83823-C226-40E2-BAB0-CB37FA46C86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65732-6EAD-0BA8-C9A7-CB7A1081D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FA2C4-DBA5-0CE3-5199-0E959D4E9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C53170-DB2F-45CD-94E5-1171A1828D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3FE2036-026C-9E89-426D-0EDC3FFAAC4C}"/>
              </a:ext>
            </a:extLst>
          </p:cNvPr>
          <p:cNvGrpSpPr/>
          <p:nvPr userDrawn="1"/>
        </p:nvGrpSpPr>
        <p:grpSpPr>
          <a:xfrm>
            <a:off x="-2" y="0"/>
            <a:ext cx="12192003" cy="6858000"/>
            <a:chOff x="-2" y="0"/>
            <a:chExt cx="12192003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8F9E9DD-6B5D-D55B-FA11-F10F4D1B7208}"/>
                </a:ext>
              </a:extLst>
            </p:cNvPr>
            <p:cNvSpPr/>
            <p:nvPr userDrawn="1"/>
          </p:nvSpPr>
          <p:spPr>
            <a:xfrm>
              <a:off x="11009745" y="0"/>
              <a:ext cx="1182255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824FB3E-E2CB-4D9D-F980-1CE7AA5F7851}"/>
                </a:ext>
              </a:extLst>
            </p:cNvPr>
            <p:cNvSpPr/>
            <p:nvPr userDrawn="1"/>
          </p:nvSpPr>
          <p:spPr>
            <a:xfrm rot="16200000">
              <a:off x="5504872" y="170870"/>
              <a:ext cx="1182255" cy="12192003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50000">
                  <a:schemeClr val="tx1"/>
                </a:gs>
                <a:gs pos="100000">
                  <a:srgbClr val="B7A66E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" name="Picture 10" descr="A close-up of a painting&#10;&#10;Description automatically generated with low confidence">
              <a:extLst>
                <a:ext uri="{FF2B5EF4-FFF2-40B4-BE49-F238E27FC236}">
                  <a16:creationId xmlns:a16="http://schemas.microsoft.com/office/drawing/2014/main" id="{ADCC34AC-D6F1-9AA5-5723-6B60936A41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6346" y="136525"/>
              <a:ext cx="1108594" cy="1399309"/>
            </a:xfrm>
            <a:prstGeom prst="rect">
              <a:avLst/>
            </a:prstGeom>
          </p:spPr>
        </p:pic>
        <p:pic>
          <p:nvPicPr>
            <p:cNvPr id="12" name="Picture 11" descr="A picture containing symbol, logo, emblem, graphics&#10;&#10;Description automatically generated">
              <a:extLst>
                <a:ext uri="{FF2B5EF4-FFF2-40B4-BE49-F238E27FC236}">
                  <a16:creationId xmlns:a16="http://schemas.microsoft.com/office/drawing/2014/main" id="{7FBECBBE-86F6-CC31-7243-77AA28ABA2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6346" y="1945320"/>
              <a:ext cx="1108594" cy="110859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6B038A4-A377-778A-4F75-8F9AE6B3B6B4}"/>
                </a:ext>
              </a:extLst>
            </p:cNvPr>
            <p:cNvSpPr txBox="1"/>
            <p:nvPr userDrawn="1"/>
          </p:nvSpPr>
          <p:spPr>
            <a:xfrm>
              <a:off x="400050" y="5938407"/>
              <a:ext cx="609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B7A66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Seek First the Kingdom of God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A87F38A-FC40-1BC4-AA48-EA94BC62011B}"/>
                </a:ext>
              </a:extLst>
            </p:cNvPr>
            <p:cNvSpPr txBox="1"/>
            <p:nvPr userDrawn="1"/>
          </p:nvSpPr>
          <p:spPr>
            <a:xfrm>
              <a:off x="9605964" y="6323128"/>
              <a:ext cx="2428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Nebraska Knights of Columbus 2023-2025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9586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A1C6E-F767-CA88-07C8-3BEB2433A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42" y="273262"/>
            <a:ext cx="996545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488B9D-720F-042A-DED3-B332255B7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4942" y="3543942"/>
            <a:ext cx="996545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F972D-A856-6EA1-3AB0-65694DF6B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83823-C226-40E2-BAB0-CB37FA46C86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9CA3-86D2-B69E-8E70-99E1B6A2D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6FCA57-ACFF-53B1-1D61-6921CF1E0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C53170-DB2F-45CD-94E5-1171A1828D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997FE2B-CD5A-9F3A-07DA-75311BBA635D}"/>
              </a:ext>
            </a:extLst>
          </p:cNvPr>
          <p:cNvGrpSpPr/>
          <p:nvPr userDrawn="1"/>
        </p:nvGrpSpPr>
        <p:grpSpPr>
          <a:xfrm>
            <a:off x="-2" y="0"/>
            <a:ext cx="12192003" cy="6858000"/>
            <a:chOff x="-2" y="0"/>
            <a:chExt cx="12192003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3F3203E-E43B-1570-2D10-0D920DE3CBAE}"/>
                </a:ext>
              </a:extLst>
            </p:cNvPr>
            <p:cNvSpPr/>
            <p:nvPr userDrawn="1"/>
          </p:nvSpPr>
          <p:spPr>
            <a:xfrm>
              <a:off x="11009745" y="0"/>
              <a:ext cx="1182255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C298532-BC74-4C81-7405-7933AA10276C}"/>
                </a:ext>
              </a:extLst>
            </p:cNvPr>
            <p:cNvSpPr/>
            <p:nvPr userDrawn="1"/>
          </p:nvSpPr>
          <p:spPr>
            <a:xfrm rot="16200000">
              <a:off x="5504872" y="170870"/>
              <a:ext cx="1182255" cy="12192003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50000">
                  <a:schemeClr val="tx1"/>
                </a:gs>
                <a:gs pos="100000">
                  <a:srgbClr val="B7A66E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" name="Picture 9" descr="A close-up of a painting&#10;&#10;Description automatically generated with low confidence">
              <a:extLst>
                <a:ext uri="{FF2B5EF4-FFF2-40B4-BE49-F238E27FC236}">
                  <a16:creationId xmlns:a16="http://schemas.microsoft.com/office/drawing/2014/main" id="{19DF9302-0427-CAFB-1583-A2E2496550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6346" y="136525"/>
              <a:ext cx="1108594" cy="1399309"/>
            </a:xfrm>
            <a:prstGeom prst="rect">
              <a:avLst/>
            </a:prstGeom>
          </p:spPr>
        </p:pic>
        <p:pic>
          <p:nvPicPr>
            <p:cNvPr id="11" name="Picture 10" descr="A picture containing symbol, logo, emblem, graphics&#10;&#10;Description automatically generated">
              <a:extLst>
                <a:ext uri="{FF2B5EF4-FFF2-40B4-BE49-F238E27FC236}">
                  <a16:creationId xmlns:a16="http://schemas.microsoft.com/office/drawing/2014/main" id="{C8576BD8-9D56-05FC-0019-55225FE949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6346" y="1945320"/>
              <a:ext cx="1108594" cy="1108594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86C3994-FB1F-5B46-86AD-7A8C08878D96}"/>
                </a:ext>
              </a:extLst>
            </p:cNvPr>
            <p:cNvSpPr txBox="1"/>
            <p:nvPr userDrawn="1"/>
          </p:nvSpPr>
          <p:spPr>
            <a:xfrm>
              <a:off x="400050" y="5938407"/>
              <a:ext cx="609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B7A66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Seek First the Kingdom of God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05CE02E-9271-9D03-BD3C-27B26803F801}"/>
                </a:ext>
              </a:extLst>
            </p:cNvPr>
            <p:cNvSpPr txBox="1"/>
            <p:nvPr userDrawn="1"/>
          </p:nvSpPr>
          <p:spPr>
            <a:xfrm>
              <a:off x="9605964" y="6323128"/>
              <a:ext cx="2428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Nebraska Knights of Columbus 2023-2025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7697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B1AE0-938A-C9A0-6C47-EA8DA51E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73398"/>
            <a:ext cx="9959109" cy="6578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5912D-5986-FDEF-0878-2A4473B90F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956146"/>
            <a:ext cx="4867564" cy="45947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D2C996-2764-CCA1-8EAC-756068AA70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29746" y="956146"/>
            <a:ext cx="4867564" cy="45947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30F069-AEB0-292D-2E9C-9EA0BBB3B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83823-C226-40E2-BAB0-CB37FA46C86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A8CE1F-6D81-7118-64CD-4092A83C8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A7F84-B565-6C19-7D69-729EDF5D9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C53170-DB2F-45CD-94E5-1171A1828D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A99D634-02F3-A7C1-6109-05C54F7F99F9}"/>
              </a:ext>
            </a:extLst>
          </p:cNvPr>
          <p:cNvGrpSpPr/>
          <p:nvPr userDrawn="1"/>
        </p:nvGrpSpPr>
        <p:grpSpPr>
          <a:xfrm>
            <a:off x="-2" y="0"/>
            <a:ext cx="12192003" cy="6858000"/>
            <a:chOff x="-2" y="0"/>
            <a:chExt cx="12192003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7C6085C-3C37-FDCF-D095-8899B63EF304}"/>
                </a:ext>
              </a:extLst>
            </p:cNvPr>
            <p:cNvSpPr/>
            <p:nvPr userDrawn="1"/>
          </p:nvSpPr>
          <p:spPr>
            <a:xfrm>
              <a:off x="11009745" y="0"/>
              <a:ext cx="1182255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26BB2DB-C36A-8826-05F8-B16D2D51C41A}"/>
                </a:ext>
              </a:extLst>
            </p:cNvPr>
            <p:cNvSpPr/>
            <p:nvPr userDrawn="1"/>
          </p:nvSpPr>
          <p:spPr>
            <a:xfrm rot="16200000">
              <a:off x="5504872" y="170870"/>
              <a:ext cx="1182255" cy="12192003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50000">
                  <a:schemeClr val="tx1"/>
                </a:gs>
                <a:gs pos="100000">
                  <a:srgbClr val="B7A66E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" name="Picture 10" descr="A close-up of a painting&#10;&#10;Description automatically generated with low confidence">
              <a:extLst>
                <a:ext uri="{FF2B5EF4-FFF2-40B4-BE49-F238E27FC236}">
                  <a16:creationId xmlns:a16="http://schemas.microsoft.com/office/drawing/2014/main" id="{F1C1726F-9868-D732-8FA0-20D3BBD2E8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6346" y="136525"/>
              <a:ext cx="1108594" cy="1399309"/>
            </a:xfrm>
            <a:prstGeom prst="rect">
              <a:avLst/>
            </a:prstGeom>
          </p:spPr>
        </p:pic>
        <p:pic>
          <p:nvPicPr>
            <p:cNvPr id="12" name="Picture 11" descr="A picture containing symbol, logo, emblem, graphics&#10;&#10;Description automatically generated">
              <a:extLst>
                <a:ext uri="{FF2B5EF4-FFF2-40B4-BE49-F238E27FC236}">
                  <a16:creationId xmlns:a16="http://schemas.microsoft.com/office/drawing/2014/main" id="{C58A8420-EF57-D1B9-C960-F9ECDA6E17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6346" y="1945320"/>
              <a:ext cx="1108594" cy="110859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47EB337-9BA0-581D-A3D6-498A2AD7817B}"/>
                </a:ext>
              </a:extLst>
            </p:cNvPr>
            <p:cNvSpPr txBox="1"/>
            <p:nvPr userDrawn="1"/>
          </p:nvSpPr>
          <p:spPr>
            <a:xfrm>
              <a:off x="400050" y="5938407"/>
              <a:ext cx="609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B7A66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Seek First the Kingdom of God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926BC3E-381F-E87F-D7FD-A10B7FBFCB76}"/>
                </a:ext>
              </a:extLst>
            </p:cNvPr>
            <p:cNvSpPr txBox="1"/>
            <p:nvPr userDrawn="1"/>
          </p:nvSpPr>
          <p:spPr>
            <a:xfrm>
              <a:off x="9605964" y="6323128"/>
              <a:ext cx="2428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Nebraska Knights of Columbus 2023-2025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8020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58638-6CB9-0ADF-7B0E-6DF16D603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6427"/>
            <a:ext cx="10059121" cy="645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8C8E5F-5D68-D673-0DE6-952E3952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855258"/>
            <a:ext cx="4926429" cy="64560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30F028-0E40-422B-4CDB-C8B309A63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534089"/>
            <a:ext cx="4926429" cy="401678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55A493-F4B9-9035-D7BE-A000BDAA4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48218" y="855258"/>
            <a:ext cx="4950691" cy="64560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256F23-E767-44FF-1555-A9ACF7A7F4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48218" y="1534089"/>
            <a:ext cx="4950691" cy="401678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9FED92-68FA-CCB2-C744-F71A73AC1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83823-C226-40E2-BAB0-CB37FA46C86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74C837-1C05-43C5-AB4F-2E2AD8719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32CE37-AE66-0CBA-A8C2-E9072A0D1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C53170-DB2F-45CD-94E5-1171A1828D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4DA2FB9-3391-01A2-6BB5-4FE8A029700F}"/>
              </a:ext>
            </a:extLst>
          </p:cNvPr>
          <p:cNvGrpSpPr/>
          <p:nvPr userDrawn="1"/>
        </p:nvGrpSpPr>
        <p:grpSpPr>
          <a:xfrm>
            <a:off x="-2" y="0"/>
            <a:ext cx="12192003" cy="6858000"/>
            <a:chOff x="-2" y="0"/>
            <a:chExt cx="12192003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B842496-3D0D-50F3-7D5D-FE81EA25D4DB}"/>
                </a:ext>
              </a:extLst>
            </p:cNvPr>
            <p:cNvSpPr/>
            <p:nvPr userDrawn="1"/>
          </p:nvSpPr>
          <p:spPr>
            <a:xfrm>
              <a:off x="11009745" y="0"/>
              <a:ext cx="1182255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0D561BA-431E-B020-5F78-1ED26A587811}"/>
                </a:ext>
              </a:extLst>
            </p:cNvPr>
            <p:cNvSpPr/>
            <p:nvPr userDrawn="1"/>
          </p:nvSpPr>
          <p:spPr>
            <a:xfrm rot="16200000">
              <a:off x="5504872" y="170870"/>
              <a:ext cx="1182255" cy="12192003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50000">
                  <a:schemeClr val="tx1"/>
                </a:gs>
                <a:gs pos="100000">
                  <a:srgbClr val="B7A66E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Picture 12" descr="A close-up of a painting&#10;&#10;Description automatically generated with low confidence">
              <a:extLst>
                <a:ext uri="{FF2B5EF4-FFF2-40B4-BE49-F238E27FC236}">
                  <a16:creationId xmlns:a16="http://schemas.microsoft.com/office/drawing/2014/main" id="{4E44A471-14E4-5E2B-80DB-E68562048C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6346" y="136525"/>
              <a:ext cx="1108594" cy="1399309"/>
            </a:xfrm>
            <a:prstGeom prst="rect">
              <a:avLst/>
            </a:prstGeom>
          </p:spPr>
        </p:pic>
        <p:pic>
          <p:nvPicPr>
            <p:cNvPr id="14" name="Picture 13" descr="A picture containing symbol, logo, emblem, graphics&#10;&#10;Description automatically generated">
              <a:extLst>
                <a:ext uri="{FF2B5EF4-FFF2-40B4-BE49-F238E27FC236}">
                  <a16:creationId xmlns:a16="http://schemas.microsoft.com/office/drawing/2014/main" id="{460C8989-9861-B76E-8313-D46CF1C784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6346" y="1945320"/>
              <a:ext cx="1108594" cy="110859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9B77905-B968-AC4D-FAD8-20355A7D2704}"/>
                </a:ext>
              </a:extLst>
            </p:cNvPr>
            <p:cNvSpPr txBox="1"/>
            <p:nvPr userDrawn="1"/>
          </p:nvSpPr>
          <p:spPr>
            <a:xfrm>
              <a:off x="400050" y="5938407"/>
              <a:ext cx="609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B7A66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Seek First the Kingdom of God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7741397-7A89-3106-E3F8-A38853519002}"/>
                </a:ext>
              </a:extLst>
            </p:cNvPr>
            <p:cNvSpPr txBox="1"/>
            <p:nvPr userDrawn="1"/>
          </p:nvSpPr>
          <p:spPr>
            <a:xfrm>
              <a:off x="9605964" y="6323128"/>
              <a:ext cx="2428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Nebraska Knights of Columbus 2023-2025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9031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39FDE-C805-069E-E6A0-41AE277FB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D81BC6-CDD5-6423-3C5E-8C2C6CB95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83823-C226-40E2-BAB0-CB37FA46C86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59C63F-F8D5-6DC5-0817-1C204625E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2D8BE9-3DA0-E2C5-AB49-76B8A95AE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C53170-DB2F-45CD-94E5-1171A1828D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24F2725-F32D-0475-E6B4-F153A642B022}"/>
              </a:ext>
            </a:extLst>
          </p:cNvPr>
          <p:cNvGrpSpPr/>
          <p:nvPr userDrawn="1"/>
        </p:nvGrpSpPr>
        <p:grpSpPr>
          <a:xfrm>
            <a:off x="-2" y="0"/>
            <a:ext cx="12192003" cy="6858000"/>
            <a:chOff x="-2" y="0"/>
            <a:chExt cx="1219200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50B66D2-9DEF-ACA7-4950-AC89EECA0492}"/>
                </a:ext>
              </a:extLst>
            </p:cNvPr>
            <p:cNvSpPr/>
            <p:nvPr userDrawn="1"/>
          </p:nvSpPr>
          <p:spPr>
            <a:xfrm>
              <a:off x="11009745" y="0"/>
              <a:ext cx="1182255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870014B-A3F5-2E6C-4F95-3A20810472FD}"/>
                </a:ext>
              </a:extLst>
            </p:cNvPr>
            <p:cNvSpPr/>
            <p:nvPr userDrawn="1"/>
          </p:nvSpPr>
          <p:spPr>
            <a:xfrm rot="16200000">
              <a:off x="5504872" y="170870"/>
              <a:ext cx="1182255" cy="12192003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50000">
                  <a:schemeClr val="tx1"/>
                </a:gs>
                <a:gs pos="100000">
                  <a:srgbClr val="B7A66E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" name="Picture 8" descr="A close-up of a painting&#10;&#10;Description automatically generated with low confidence">
              <a:extLst>
                <a:ext uri="{FF2B5EF4-FFF2-40B4-BE49-F238E27FC236}">
                  <a16:creationId xmlns:a16="http://schemas.microsoft.com/office/drawing/2014/main" id="{F796AE39-EC67-B1B0-531D-C5437F9D04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6346" y="136525"/>
              <a:ext cx="1108594" cy="1399309"/>
            </a:xfrm>
            <a:prstGeom prst="rect">
              <a:avLst/>
            </a:prstGeom>
          </p:spPr>
        </p:pic>
        <p:pic>
          <p:nvPicPr>
            <p:cNvPr id="10" name="Picture 9" descr="A picture containing symbol, logo, emblem, graphics&#10;&#10;Description automatically generated">
              <a:extLst>
                <a:ext uri="{FF2B5EF4-FFF2-40B4-BE49-F238E27FC236}">
                  <a16:creationId xmlns:a16="http://schemas.microsoft.com/office/drawing/2014/main" id="{B66754C1-024C-C405-9423-693A8ED0EF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6346" y="1945320"/>
              <a:ext cx="1108594" cy="1108594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4FE225B-88BC-F781-86FF-53622F465C9E}"/>
                </a:ext>
              </a:extLst>
            </p:cNvPr>
            <p:cNvSpPr txBox="1"/>
            <p:nvPr userDrawn="1"/>
          </p:nvSpPr>
          <p:spPr>
            <a:xfrm>
              <a:off x="400050" y="5938407"/>
              <a:ext cx="609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B7A66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Seek First the Kingdom of God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2D3F534-F6C6-D0DE-5E83-590084CFDCAC}"/>
                </a:ext>
              </a:extLst>
            </p:cNvPr>
            <p:cNvSpPr txBox="1"/>
            <p:nvPr userDrawn="1"/>
          </p:nvSpPr>
          <p:spPr>
            <a:xfrm>
              <a:off x="9605964" y="6323128"/>
              <a:ext cx="2428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Nebraska Knights of Columbus 2023-2025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5027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7486BC-4B8D-BCA6-73E2-F69376C22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83823-C226-40E2-BAB0-CB37FA46C86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0304E0-8AE8-1D54-7E2D-443952BD8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703F4-7C7C-1F9A-ED99-F5162B459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C53170-DB2F-45CD-94E5-1171A1828D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35FD12E-3C12-CCB7-C66E-A7E47D2C14A8}"/>
              </a:ext>
            </a:extLst>
          </p:cNvPr>
          <p:cNvGrpSpPr/>
          <p:nvPr userDrawn="1"/>
        </p:nvGrpSpPr>
        <p:grpSpPr>
          <a:xfrm>
            <a:off x="-2" y="0"/>
            <a:ext cx="12192003" cy="6858000"/>
            <a:chOff x="-2" y="0"/>
            <a:chExt cx="12192003" cy="685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198DF4-0AEE-8880-399E-611605E7B699}"/>
                </a:ext>
              </a:extLst>
            </p:cNvPr>
            <p:cNvSpPr/>
            <p:nvPr userDrawn="1"/>
          </p:nvSpPr>
          <p:spPr>
            <a:xfrm>
              <a:off x="11009745" y="0"/>
              <a:ext cx="1182255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86188F2-2C2B-D563-36E3-95B4F9DB39CC}"/>
                </a:ext>
              </a:extLst>
            </p:cNvPr>
            <p:cNvSpPr/>
            <p:nvPr userDrawn="1"/>
          </p:nvSpPr>
          <p:spPr>
            <a:xfrm rot="16200000">
              <a:off x="5504872" y="170870"/>
              <a:ext cx="1182255" cy="12192003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50000">
                  <a:schemeClr val="tx1"/>
                </a:gs>
                <a:gs pos="100000">
                  <a:srgbClr val="B7A66E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" name="Picture 7" descr="A close-up of a painting&#10;&#10;Description automatically generated with low confidence">
              <a:extLst>
                <a:ext uri="{FF2B5EF4-FFF2-40B4-BE49-F238E27FC236}">
                  <a16:creationId xmlns:a16="http://schemas.microsoft.com/office/drawing/2014/main" id="{01697227-1BB8-294F-EB16-03AC31A052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6346" y="136525"/>
              <a:ext cx="1108594" cy="1399309"/>
            </a:xfrm>
            <a:prstGeom prst="rect">
              <a:avLst/>
            </a:prstGeom>
          </p:spPr>
        </p:pic>
        <p:pic>
          <p:nvPicPr>
            <p:cNvPr id="9" name="Picture 8" descr="A picture containing symbol, logo, emblem, graphics&#10;&#10;Description automatically generated">
              <a:extLst>
                <a:ext uri="{FF2B5EF4-FFF2-40B4-BE49-F238E27FC236}">
                  <a16:creationId xmlns:a16="http://schemas.microsoft.com/office/drawing/2014/main" id="{88D98DBC-DE19-9993-5E95-92C7906372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6346" y="1945320"/>
              <a:ext cx="1108594" cy="110859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D08AC4C-70EE-76FA-6952-53694E43BFEA}"/>
                </a:ext>
              </a:extLst>
            </p:cNvPr>
            <p:cNvSpPr txBox="1"/>
            <p:nvPr userDrawn="1"/>
          </p:nvSpPr>
          <p:spPr>
            <a:xfrm>
              <a:off x="400050" y="5938407"/>
              <a:ext cx="609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B7A66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Seek First the Kingdom of God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AA2215A-763E-BC5F-2748-82A7C779B39B}"/>
                </a:ext>
              </a:extLst>
            </p:cNvPr>
            <p:cNvSpPr txBox="1"/>
            <p:nvPr userDrawn="1"/>
          </p:nvSpPr>
          <p:spPr>
            <a:xfrm>
              <a:off x="9605964" y="6323128"/>
              <a:ext cx="2428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Nebraska Knights of Columbus 2023-2025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5560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21DAE-FF51-464E-D452-BADE5518D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418" y="136525"/>
            <a:ext cx="3932237" cy="99954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051CD-FA4A-1FA4-0772-D9BE69788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6525"/>
            <a:ext cx="5715721" cy="540248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A67B41-9A12-2A83-3D85-D7C71E347B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136073"/>
            <a:ext cx="3932237" cy="440293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087B00-5DB9-4739-F707-02817DC26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83823-C226-40E2-BAB0-CB37FA46C86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E89E74-A149-4E00-234D-2A130AFE4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427330-D835-36EB-9B17-AEBE1762E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C53170-DB2F-45CD-94E5-1171A1828D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CF85BF6-2E21-9DBA-B380-D7128A72078B}"/>
              </a:ext>
            </a:extLst>
          </p:cNvPr>
          <p:cNvGrpSpPr/>
          <p:nvPr userDrawn="1"/>
        </p:nvGrpSpPr>
        <p:grpSpPr>
          <a:xfrm>
            <a:off x="-2" y="0"/>
            <a:ext cx="12192003" cy="6858000"/>
            <a:chOff x="-2" y="0"/>
            <a:chExt cx="12192003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07D2A0E-8EAE-2600-34E2-76AEE15F8710}"/>
                </a:ext>
              </a:extLst>
            </p:cNvPr>
            <p:cNvSpPr/>
            <p:nvPr userDrawn="1"/>
          </p:nvSpPr>
          <p:spPr>
            <a:xfrm>
              <a:off x="11009745" y="0"/>
              <a:ext cx="1182255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E71FC07-0CA1-EE59-D02B-83D3784C5EF3}"/>
                </a:ext>
              </a:extLst>
            </p:cNvPr>
            <p:cNvSpPr/>
            <p:nvPr userDrawn="1"/>
          </p:nvSpPr>
          <p:spPr>
            <a:xfrm rot="16200000">
              <a:off x="5504872" y="170870"/>
              <a:ext cx="1182255" cy="12192003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50000">
                  <a:schemeClr val="tx1"/>
                </a:gs>
                <a:gs pos="100000">
                  <a:srgbClr val="B7A66E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" name="Picture 10" descr="A close-up of a painting&#10;&#10;Description automatically generated with low confidence">
              <a:extLst>
                <a:ext uri="{FF2B5EF4-FFF2-40B4-BE49-F238E27FC236}">
                  <a16:creationId xmlns:a16="http://schemas.microsoft.com/office/drawing/2014/main" id="{ED093A0B-6BC2-9F32-B95E-EBF8623514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6346" y="136525"/>
              <a:ext cx="1108594" cy="1399309"/>
            </a:xfrm>
            <a:prstGeom prst="rect">
              <a:avLst/>
            </a:prstGeom>
          </p:spPr>
        </p:pic>
        <p:pic>
          <p:nvPicPr>
            <p:cNvPr id="12" name="Picture 11" descr="A picture containing symbol, logo, emblem, graphics&#10;&#10;Description automatically generated">
              <a:extLst>
                <a:ext uri="{FF2B5EF4-FFF2-40B4-BE49-F238E27FC236}">
                  <a16:creationId xmlns:a16="http://schemas.microsoft.com/office/drawing/2014/main" id="{E578A82E-3644-440C-0B23-06394EE0DC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6346" y="1945320"/>
              <a:ext cx="1108594" cy="110859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A0C806B-39D0-C541-8359-C9F8FEC4F93F}"/>
                </a:ext>
              </a:extLst>
            </p:cNvPr>
            <p:cNvSpPr txBox="1"/>
            <p:nvPr userDrawn="1"/>
          </p:nvSpPr>
          <p:spPr>
            <a:xfrm>
              <a:off x="400050" y="5938407"/>
              <a:ext cx="609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B7A66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Seek First the Kingdom of God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9A44C0D-D05F-C9BF-11B2-985762C20C11}"/>
                </a:ext>
              </a:extLst>
            </p:cNvPr>
            <p:cNvSpPr txBox="1"/>
            <p:nvPr userDrawn="1"/>
          </p:nvSpPr>
          <p:spPr>
            <a:xfrm>
              <a:off x="9605964" y="6323128"/>
              <a:ext cx="2428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Nebraska Knights of Columbus 2023-2025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6232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C060A7-76DA-9D98-C66B-78E2B8BE2E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6525"/>
            <a:ext cx="5688012" cy="54024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3D5010-3DFF-AF44-7CD3-ACB674537B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136073"/>
            <a:ext cx="3932237" cy="440293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207C55-469B-58DC-44A2-258A89C35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83823-C226-40E2-BAB0-CB37FA46C86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D9A6AD-2B9F-F6DA-717A-88F8578C5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9B830-BACA-D381-7D28-D2FF19D46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C53170-DB2F-45CD-94E5-1171A1828D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4BED595-7A2D-F935-7F83-39DBC3890B1E}"/>
              </a:ext>
            </a:extLst>
          </p:cNvPr>
          <p:cNvGrpSpPr/>
          <p:nvPr userDrawn="1"/>
        </p:nvGrpSpPr>
        <p:grpSpPr>
          <a:xfrm>
            <a:off x="-2" y="0"/>
            <a:ext cx="12192003" cy="6858000"/>
            <a:chOff x="-2" y="0"/>
            <a:chExt cx="12192003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F53E82D-6ED8-D791-3C4C-45B0FA117958}"/>
                </a:ext>
              </a:extLst>
            </p:cNvPr>
            <p:cNvSpPr/>
            <p:nvPr userDrawn="1"/>
          </p:nvSpPr>
          <p:spPr>
            <a:xfrm>
              <a:off x="11009745" y="0"/>
              <a:ext cx="1182255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2100286-0B81-2AC3-A03B-F7C0F98A3B0E}"/>
                </a:ext>
              </a:extLst>
            </p:cNvPr>
            <p:cNvSpPr/>
            <p:nvPr userDrawn="1"/>
          </p:nvSpPr>
          <p:spPr>
            <a:xfrm rot="16200000">
              <a:off x="5504872" y="170870"/>
              <a:ext cx="1182255" cy="12192003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50000">
                  <a:schemeClr val="tx1"/>
                </a:gs>
                <a:gs pos="100000">
                  <a:srgbClr val="B7A66E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" name="Picture 10" descr="A close-up of a painting&#10;&#10;Description automatically generated with low confidence">
              <a:extLst>
                <a:ext uri="{FF2B5EF4-FFF2-40B4-BE49-F238E27FC236}">
                  <a16:creationId xmlns:a16="http://schemas.microsoft.com/office/drawing/2014/main" id="{2610B29C-BD11-F319-A698-E9E490FA28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6346" y="136525"/>
              <a:ext cx="1108594" cy="1399309"/>
            </a:xfrm>
            <a:prstGeom prst="rect">
              <a:avLst/>
            </a:prstGeom>
          </p:spPr>
        </p:pic>
        <p:pic>
          <p:nvPicPr>
            <p:cNvPr id="12" name="Picture 11" descr="A picture containing symbol, logo, emblem, graphics&#10;&#10;Description automatically generated">
              <a:extLst>
                <a:ext uri="{FF2B5EF4-FFF2-40B4-BE49-F238E27FC236}">
                  <a16:creationId xmlns:a16="http://schemas.microsoft.com/office/drawing/2014/main" id="{7935208F-5C12-E7DC-B08D-3F8D02D6FF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6346" y="1945320"/>
              <a:ext cx="1108594" cy="110859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5962FAA-1884-42B5-5DAA-9AF1A8E65D60}"/>
                </a:ext>
              </a:extLst>
            </p:cNvPr>
            <p:cNvSpPr txBox="1"/>
            <p:nvPr userDrawn="1"/>
          </p:nvSpPr>
          <p:spPr>
            <a:xfrm>
              <a:off x="400050" y="5938407"/>
              <a:ext cx="609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B7A66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Seek First the Kingdom of God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BDC04EA-7F1C-839D-CEAC-870BA4C0F7BE}"/>
                </a:ext>
              </a:extLst>
            </p:cNvPr>
            <p:cNvSpPr txBox="1"/>
            <p:nvPr userDrawn="1"/>
          </p:nvSpPr>
          <p:spPr>
            <a:xfrm>
              <a:off x="9605964" y="6323128"/>
              <a:ext cx="2428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Nebraska Knights of Columbus 2023-2025</a:t>
              </a:r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B0BD2F70-F7B0-41E2-1F48-406C7F593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418" y="136525"/>
            <a:ext cx="3932237" cy="99954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40643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22C57B-2946-C61D-78AB-B648ED552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9591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71A534-B4A5-0839-8EB2-587BDC8E8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959109" cy="3713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B3857-1703-2741-4B45-549E729A64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83823-C226-40E2-BAB0-CB37FA46C86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8419AF-B38C-F3EA-1D4E-91F8F8D6E5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B0ECC-51B5-C2F4-9B78-D2694041B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C53170-DB2F-45CD-94E5-1171A1828D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9DFF28E-EEC9-42AD-D27A-5CCE545A3CD7}"/>
              </a:ext>
            </a:extLst>
          </p:cNvPr>
          <p:cNvGrpSpPr/>
          <p:nvPr userDrawn="1"/>
        </p:nvGrpSpPr>
        <p:grpSpPr>
          <a:xfrm>
            <a:off x="-2" y="0"/>
            <a:ext cx="12192003" cy="6858000"/>
            <a:chOff x="-2" y="0"/>
            <a:chExt cx="12192003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0080950-55C9-214D-AD43-790EBEA66F14}"/>
                </a:ext>
              </a:extLst>
            </p:cNvPr>
            <p:cNvSpPr/>
            <p:nvPr userDrawn="1"/>
          </p:nvSpPr>
          <p:spPr>
            <a:xfrm>
              <a:off x="11009745" y="0"/>
              <a:ext cx="1182255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9FD16F4-E559-ABB8-E86E-564684967712}"/>
                </a:ext>
              </a:extLst>
            </p:cNvPr>
            <p:cNvSpPr/>
            <p:nvPr userDrawn="1"/>
          </p:nvSpPr>
          <p:spPr>
            <a:xfrm rot="16200000">
              <a:off x="5504872" y="170870"/>
              <a:ext cx="1182255" cy="12192003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50000">
                  <a:schemeClr val="tx1"/>
                </a:gs>
                <a:gs pos="100000">
                  <a:srgbClr val="B7A66E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" name="Picture 9" descr="A close-up of a painting&#10;&#10;Description automatically generated with low confidence">
              <a:extLst>
                <a:ext uri="{FF2B5EF4-FFF2-40B4-BE49-F238E27FC236}">
                  <a16:creationId xmlns:a16="http://schemas.microsoft.com/office/drawing/2014/main" id="{CDFA262A-0AA3-1ED7-891F-673B736C8D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6346" y="136525"/>
              <a:ext cx="1108594" cy="1399309"/>
            </a:xfrm>
            <a:prstGeom prst="rect">
              <a:avLst/>
            </a:prstGeom>
          </p:spPr>
        </p:pic>
        <p:pic>
          <p:nvPicPr>
            <p:cNvPr id="11" name="Picture 10" descr="A picture containing symbol, logo, emblem, graphics&#10;&#10;Description automatically generated">
              <a:extLst>
                <a:ext uri="{FF2B5EF4-FFF2-40B4-BE49-F238E27FC236}">
                  <a16:creationId xmlns:a16="http://schemas.microsoft.com/office/drawing/2014/main" id="{1695B380-B3C6-3530-50C8-3410A8385D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6346" y="1945320"/>
              <a:ext cx="1108594" cy="1108594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B90B09A-D904-364E-E718-32D1ACCAB761}"/>
                </a:ext>
              </a:extLst>
            </p:cNvPr>
            <p:cNvSpPr txBox="1"/>
            <p:nvPr userDrawn="1"/>
          </p:nvSpPr>
          <p:spPr>
            <a:xfrm>
              <a:off x="400050" y="5938407"/>
              <a:ext cx="609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B7A66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Seek First the Kingdom of God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1879CA5-BE49-D5DA-8F2E-DE5AA133D95E}"/>
                </a:ext>
              </a:extLst>
            </p:cNvPr>
            <p:cNvSpPr txBox="1"/>
            <p:nvPr userDrawn="1"/>
          </p:nvSpPr>
          <p:spPr>
            <a:xfrm>
              <a:off x="9605964" y="6323128"/>
              <a:ext cx="2428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Nebraska Knights of Columbus 2023-2025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631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kofc.org/en/for-members/resources/supplies.html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r20.rs6.net/tn.jsp?f=001msM3VdF145OQ809JKJJ1SYEF5_NMxzFYjin9II75gm5QHcJqRL37hHspwgZDC-wwbPD9TCRhezAOy9SXT99X5Y78sN9xQdM-4d8coUOrV9wnW1pzSQ2TykU8ZerU2cWfCKkiXIvFC-ijauMEFExBpA==&amp;c=CELYOozfHtc7bZCcC1hDnk-A-6x_JqmK1S75F6JzbRe6KmvuyeWpPA==&amp;ch=-5ZVnXMmdXTi0Beom9W65_kn2UeH8BVoFgBaTIZBfpc3oTVeFAaHgQ==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s.gov/charities-non-profits/annual-electronic-filing-requirement-for-small-exempt-organizations-form-990-n-e-postcard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affiliate@koc.org" TargetMode="External"/><Relationship Id="rId2" Type="http://schemas.openxmlformats.org/officeDocument/2006/relationships/hyperlink" Target="https://nebraskakofc.org/membership/recruiting-resources.html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ofc.org/en/news-room/fraternal-leader-advisory/index.html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fc.org/en/news-room/fraternal-leader-advisory/index.html" TargetMode="External"/><Relationship Id="rId2" Type="http://schemas.openxmlformats.org/officeDocument/2006/relationships/hyperlink" Target="https://www.kofc.org/en/resources/for-members/11619-fraternal-excellence-guide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hyperlink" Target="https://nebraskakofc.org/resources/financial-secretary-resources.html" TargetMode="External"/><Relationship Id="rId4" Type="http://schemas.openxmlformats.org/officeDocument/2006/relationships/hyperlink" Target="https://www.kofc.org/en/videos/fraternal-training-library.html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4F8B363-27CC-4BC3-A8EA-1A8C5D7089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775" y="1815547"/>
            <a:ext cx="9117495" cy="4505739"/>
          </a:xfrm>
        </p:spPr>
        <p:txBody>
          <a:bodyPr/>
          <a:lstStyle/>
          <a:p>
            <a:endParaRPr lang="en-US" sz="6000" b="1" cap="all" spc="10" dirty="0">
              <a:solidFill>
                <a:schemeClr val="accent2"/>
              </a:solidFill>
              <a:ea typeface="+mj-ea"/>
            </a:endParaRPr>
          </a:p>
          <a:p>
            <a:endParaRPr lang="en-US" sz="4400" b="1" cap="all" spc="10" dirty="0">
              <a:solidFill>
                <a:schemeClr val="accent2"/>
              </a:solidFill>
              <a:ea typeface="+mj-e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A1DA32-FF00-4C5F-A904-0C87BF8B074C}"/>
              </a:ext>
            </a:extLst>
          </p:cNvPr>
          <p:cNvSpPr txBox="1"/>
          <p:nvPr/>
        </p:nvSpPr>
        <p:spPr>
          <a:xfrm>
            <a:off x="145775" y="403491"/>
            <a:ext cx="9392120" cy="593187"/>
          </a:xfrm>
          <a:prstGeom prst="rect">
            <a:avLst/>
          </a:prstGeom>
          <a:gradFill>
            <a:gsLst>
              <a:gs pos="84000">
                <a:schemeClr val="bg1"/>
              </a:gs>
              <a:gs pos="36000">
                <a:schemeClr val="bg1"/>
              </a:gs>
              <a:gs pos="100000">
                <a:schemeClr val="bg1"/>
              </a:gs>
            </a:gsLst>
            <a:lin ang="0" scaled="1"/>
          </a:gradFill>
          <a:effectLst>
            <a:glow rad="63500">
              <a:schemeClr val="bg1">
                <a:alpha val="93000"/>
              </a:schemeClr>
            </a:glow>
            <a:reflection endPos="0" dist="50800" dir="5400000" sy="-100000" algn="bl" rotWithShape="0"/>
            <a:softEdge rad="76200"/>
          </a:effectLst>
        </p:spPr>
        <p:txBody>
          <a:bodyPr wrap="square" lIns="72000" tIns="72000" rIns="72000" bIns="72000" rtlCol="0" anchor="ctr" anchorCtr="0">
            <a:noAutofit/>
          </a:bodyPr>
          <a:lstStyle/>
          <a:p>
            <a:pPr algn="ctr" defTabSz="1189010">
              <a:spcBef>
                <a:spcPts val="1828"/>
              </a:spcBef>
              <a:spcAft>
                <a:spcPts val="200"/>
              </a:spcAft>
              <a:buClr>
                <a:schemeClr val="accent2"/>
              </a:buClr>
            </a:pPr>
            <a:r>
              <a:rPr lang="en-US" sz="3600" b="1" cap="all" spc="10" dirty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rPr>
              <a:t>Nebraska Knights of Columbus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70FCAA-172F-4061-B126-4480F995501B}"/>
              </a:ext>
            </a:extLst>
          </p:cNvPr>
          <p:cNvSpPr txBox="1"/>
          <p:nvPr/>
        </p:nvSpPr>
        <p:spPr>
          <a:xfrm>
            <a:off x="726439" y="1247967"/>
            <a:ext cx="4986298" cy="4220326"/>
          </a:xfrm>
          <a:prstGeom prst="rect">
            <a:avLst/>
          </a:prstGeom>
          <a:noFill/>
        </p:spPr>
        <p:txBody>
          <a:bodyPr wrap="none" lIns="72000" tIns="72000" rIns="72000" bIns="72000" rtlCol="0" anchor="ctr" anchorCtr="0"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4000" b="1" i="0" u="none" strike="noStrike" kern="1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Secretary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4000" b="1" i="0" u="none" strike="noStrike" kern="1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endParaRPr lang="en-US" sz="36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2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Joseph Kaup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2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Mike Vaughn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2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FS Co-Coordinator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2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Chairmen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16731F-35FB-E7C8-A528-2BFDF9E6F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824" y="996677"/>
            <a:ext cx="4262088" cy="46533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BB03337-C91E-3723-9C41-BE64A4CB3E5F}"/>
              </a:ext>
            </a:extLst>
          </p:cNvPr>
          <p:cNvSpPr txBox="1"/>
          <p:nvPr/>
        </p:nvSpPr>
        <p:spPr>
          <a:xfrm>
            <a:off x="7553325" y="4514850"/>
            <a:ext cx="392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18081F-AA77-8987-9CB7-B877CCA02C3C}"/>
              </a:ext>
            </a:extLst>
          </p:cNvPr>
          <p:cNvSpPr txBox="1"/>
          <p:nvPr/>
        </p:nvSpPr>
        <p:spPr>
          <a:xfrm>
            <a:off x="9123295" y="2770588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D9C3C6-DF83-0AC3-21B4-516B5E98AD34}"/>
              </a:ext>
            </a:extLst>
          </p:cNvPr>
          <p:cNvSpPr txBox="1"/>
          <p:nvPr/>
        </p:nvSpPr>
        <p:spPr>
          <a:xfrm>
            <a:off x="6572250" y="1446215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DGK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E7A157-13E2-4443-D8AC-A827A147DB98}"/>
              </a:ext>
            </a:extLst>
          </p:cNvPr>
          <p:cNvSpPr txBox="1"/>
          <p:nvPr/>
        </p:nvSpPr>
        <p:spPr>
          <a:xfrm>
            <a:off x="7362653" y="1194927"/>
            <a:ext cx="1033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Recorder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BE7988-5D56-0556-EFD1-929D26B10CCC}"/>
              </a:ext>
            </a:extLst>
          </p:cNvPr>
          <p:cNvSpPr txBox="1"/>
          <p:nvPr/>
        </p:nvSpPr>
        <p:spPr>
          <a:xfrm>
            <a:off x="9456631" y="1329635"/>
            <a:ext cx="10695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Chancellor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DAB2F5-B5E7-53F3-C576-909C16FE83C9}"/>
              </a:ext>
            </a:extLst>
          </p:cNvPr>
          <p:cNvSpPr txBox="1"/>
          <p:nvPr/>
        </p:nvSpPr>
        <p:spPr>
          <a:xfrm>
            <a:off x="9874832" y="3745561"/>
            <a:ext cx="72532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/>
              <a:t>Trustee </a:t>
            </a:r>
          </a:p>
          <a:p>
            <a:pPr algn="ctr"/>
            <a:r>
              <a:rPr lang="en-US" sz="1300" dirty="0"/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ECAEA7-4994-22C1-CC47-C04F80C2B508}"/>
              </a:ext>
            </a:extLst>
          </p:cNvPr>
          <p:cNvSpPr txBox="1"/>
          <p:nvPr/>
        </p:nvSpPr>
        <p:spPr>
          <a:xfrm>
            <a:off x="10000608" y="3139920"/>
            <a:ext cx="681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Trustee </a:t>
            </a:r>
          </a:p>
          <a:p>
            <a:pPr algn="ctr"/>
            <a:r>
              <a:rPr lang="en-US" sz="1200" dirty="0"/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7760AF-B585-799B-3AE2-39EF087C1581}"/>
              </a:ext>
            </a:extLst>
          </p:cNvPr>
          <p:cNvSpPr txBox="1"/>
          <p:nvPr/>
        </p:nvSpPr>
        <p:spPr>
          <a:xfrm>
            <a:off x="8395821" y="2178815"/>
            <a:ext cx="92262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Treasurer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DCC2DC-07BA-1E5B-5635-3EE1654E87A3}"/>
              </a:ext>
            </a:extLst>
          </p:cNvPr>
          <p:cNvSpPr txBox="1"/>
          <p:nvPr/>
        </p:nvSpPr>
        <p:spPr>
          <a:xfrm>
            <a:off x="9744207" y="2549000"/>
            <a:ext cx="641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 Guard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DDCFEC-53A2-BC5E-75EA-1BCE23E1D4B2}"/>
              </a:ext>
            </a:extLst>
          </p:cNvPr>
          <p:cNvSpPr txBox="1"/>
          <p:nvPr/>
        </p:nvSpPr>
        <p:spPr>
          <a:xfrm>
            <a:off x="9819090" y="1747237"/>
            <a:ext cx="857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Trustee 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6D078F-6897-2A8D-ADA5-91EC4040CA1B}"/>
              </a:ext>
            </a:extLst>
          </p:cNvPr>
          <p:cNvSpPr txBox="1"/>
          <p:nvPr/>
        </p:nvSpPr>
        <p:spPr>
          <a:xfrm>
            <a:off x="8417899" y="1052169"/>
            <a:ext cx="7929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 Guard</a:t>
            </a:r>
          </a:p>
        </p:txBody>
      </p:sp>
    </p:spTree>
    <p:extLst>
      <p:ext uri="{BB962C8B-B14F-4D97-AF65-F5344CB8AC3E}">
        <p14:creationId xmlns:p14="http://schemas.microsoft.com/office/powerpoint/2010/main" val="1703109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E2773-5A5A-4ED6-8818-921AE71DB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808" y="91701"/>
            <a:ext cx="9560662" cy="691200"/>
          </a:xfrm>
        </p:spPr>
        <p:txBody>
          <a:bodyPr>
            <a:normAutofit/>
          </a:bodyPr>
          <a:lstStyle/>
          <a:p>
            <a:pPr algn="ctr"/>
            <a:r>
              <a:rPr lang="en-US" sz="3600" b="1" spc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Navigating Supplies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3710C-4593-41B5-B0E4-18984931C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50803"/>
            <a:ext cx="11033185" cy="4921094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rgbClr val="000066"/>
                </a:solidFill>
              </a:rPr>
              <a:t>Requires credit/debit card…see Officers Desk Reference!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2B74F8-9150-40CE-B46C-1C387EDEB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53" y="1728850"/>
            <a:ext cx="3882901" cy="3329518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CE96CD5-993F-4502-B818-6D17D036A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8139" y="1728850"/>
            <a:ext cx="5659894" cy="2258342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97DCA1D-BA18-25FD-0EFE-547B023DAABE}"/>
              </a:ext>
            </a:extLst>
          </p:cNvPr>
          <p:cNvSpPr txBox="1"/>
          <p:nvPr/>
        </p:nvSpPr>
        <p:spPr>
          <a:xfrm>
            <a:off x="5922080" y="4988853"/>
            <a:ext cx="3869213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hlinkClick r:id="rId4"/>
              </a:rPr>
              <a:t>Order Supplies</a:t>
            </a:r>
            <a:r>
              <a:rPr lang="en-US" dirty="0">
                <a:hlinkClick r:id="rId4"/>
              </a:rPr>
              <a:t> | </a:t>
            </a:r>
            <a:r>
              <a:rPr lang="en-US" b="1" dirty="0">
                <a:hlinkClick r:id="rId4"/>
              </a:rPr>
              <a:t>Knights of Columbus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7F1385-2A6C-1BBB-6BE7-CD34C7E3F820}"/>
              </a:ext>
            </a:extLst>
          </p:cNvPr>
          <p:cNvSpPr txBox="1"/>
          <p:nvPr/>
        </p:nvSpPr>
        <p:spPr>
          <a:xfrm>
            <a:off x="4339788" y="2784282"/>
            <a:ext cx="6431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66"/>
                </a:solidFill>
              </a:rPr>
              <a:t>or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80FEED-5EEF-FAC2-D15B-6A65EA176A25}"/>
              </a:ext>
            </a:extLst>
          </p:cNvPr>
          <p:cNvSpPr txBox="1"/>
          <p:nvPr/>
        </p:nvSpPr>
        <p:spPr>
          <a:xfrm>
            <a:off x="6916365" y="4118690"/>
            <a:ext cx="1880643" cy="369332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66"/>
                </a:solidFill>
              </a:rPr>
              <a:t>Ctrl-Click this Link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3320E3A-6EA5-0ADF-2ACC-2A9BCE672B11}"/>
              </a:ext>
            </a:extLst>
          </p:cNvPr>
          <p:cNvCxnSpPr>
            <a:cxnSpLocks/>
            <a:stCxn id="18" idx="2"/>
            <a:endCxn id="16" idx="0"/>
          </p:cNvCxnSpPr>
          <p:nvPr/>
        </p:nvCxnSpPr>
        <p:spPr>
          <a:xfrm>
            <a:off x="7856687" y="4488022"/>
            <a:ext cx="0" cy="500831"/>
          </a:xfrm>
          <a:prstGeom prst="straightConnector1">
            <a:avLst/>
          </a:prstGeom>
          <a:ln w="28575"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171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960" y="191758"/>
            <a:ext cx="9057855" cy="6912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 Management/Member Billing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925" y="1401838"/>
            <a:ext cx="8647889" cy="4461703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>
                <a:solidFill>
                  <a:srgbClr val="000066"/>
                </a:solidFill>
              </a:rPr>
              <a:t>Tracks Membership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0066"/>
                </a:solidFill>
              </a:rPr>
              <a:t>Dynamic Data Base</a:t>
            </a:r>
          </a:p>
          <a:p>
            <a:pPr lvl="1"/>
            <a:r>
              <a:rPr lang="en-US" sz="2600" dirty="0">
                <a:solidFill>
                  <a:srgbClr val="000066"/>
                </a:solidFill>
              </a:rPr>
              <a:t>Scalable for Your Needs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0066"/>
                </a:solidFill>
              </a:rPr>
              <a:t>Official Way of Tracking/Facilitate Movement of Funds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0066"/>
                </a:solidFill>
              </a:rPr>
              <a:t>Initiates, Collects, and Tracks Annual Dues and Assessments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0066"/>
                </a:solidFill>
              </a:rPr>
              <a:t>Produces Membership Cards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0066"/>
                </a:solidFill>
              </a:rPr>
              <a:t>Provides Documentation for Audit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29CDD9-F236-5C49-3853-CCA308FFBBB5}"/>
              </a:ext>
            </a:extLst>
          </p:cNvPr>
          <p:cNvSpPr txBox="1"/>
          <p:nvPr/>
        </p:nvSpPr>
        <p:spPr>
          <a:xfrm>
            <a:off x="1237979" y="5075259"/>
            <a:ext cx="8081819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66"/>
                </a:solidFill>
              </a:rPr>
              <a:t>The Order’s accounting system and member database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B6D71A-D308-4DBC-536A-B40F25BD4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1305" y="1369158"/>
            <a:ext cx="2172003" cy="16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595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661AD84-60BD-4AA4-7332-0B07B1D1D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933" y="206656"/>
            <a:ext cx="9058275" cy="6921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 Management/Member Billing (</a:t>
            </a:r>
            <a:r>
              <a:rPr lang="en-US" sz="36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US" sz="3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6267" y="1211304"/>
            <a:ext cx="8722659" cy="393573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000066"/>
                </a:solidFill>
              </a:rPr>
              <a:t>System is Secure (HTTPS)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66"/>
                </a:solidFill>
              </a:rPr>
              <a:t>System will not “Balance your Books”</a:t>
            </a:r>
          </a:p>
          <a:p>
            <a:pPr lvl="1"/>
            <a:r>
              <a:rPr lang="en-US" sz="2800" dirty="0">
                <a:solidFill>
                  <a:srgbClr val="000066"/>
                </a:solidFill>
              </a:rPr>
              <a:t>Still Need an active Treasurer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66"/>
                </a:solidFill>
              </a:rPr>
              <a:t>Access through Officers Online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66"/>
                </a:solidFill>
              </a:rPr>
              <a:t>Divided into three main sections</a:t>
            </a:r>
          </a:p>
          <a:p>
            <a:pPr lvl="1"/>
            <a:r>
              <a:rPr lang="en-US" sz="2800" dirty="0">
                <a:solidFill>
                  <a:srgbClr val="000066"/>
                </a:solidFill>
              </a:rPr>
              <a:t>Council Activities</a:t>
            </a:r>
          </a:p>
          <a:p>
            <a:pPr lvl="1"/>
            <a:r>
              <a:rPr lang="en-US" sz="2800" dirty="0">
                <a:solidFill>
                  <a:srgbClr val="000066"/>
                </a:solidFill>
              </a:rPr>
              <a:t>Member Management</a:t>
            </a:r>
          </a:p>
          <a:p>
            <a:pPr lvl="1"/>
            <a:r>
              <a:rPr lang="en-US" sz="2800" dirty="0">
                <a:solidFill>
                  <a:srgbClr val="000066"/>
                </a:solidFill>
              </a:rPr>
              <a:t>Member Billing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7F39B3-E048-48E1-BEC7-78FA828A1ADD}"/>
              </a:ext>
            </a:extLst>
          </p:cNvPr>
          <p:cNvSpPr txBox="1"/>
          <p:nvPr/>
        </p:nvSpPr>
        <p:spPr>
          <a:xfrm>
            <a:off x="1650050" y="5185031"/>
            <a:ext cx="7664461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66"/>
                </a:solidFill>
              </a:rPr>
              <a:t>All Councils Should Be Using Member Management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4523FA-AFDD-CCFB-B4B7-50400865B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8509" y="1710964"/>
            <a:ext cx="2172003" cy="16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593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850F0-4313-55E8-CC0F-353240ECD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Adding Members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53DD7CB-10B9-ABBC-2079-8B6529F1347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04072" y="809752"/>
          <a:ext cx="10691091" cy="4818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3697">
                  <a:extLst>
                    <a:ext uri="{9D8B030D-6E8A-4147-A177-3AD203B41FA5}">
                      <a16:colId xmlns:a16="http://schemas.microsoft.com/office/drawing/2014/main" val="1295398011"/>
                    </a:ext>
                  </a:extLst>
                </a:gridCol>
                <a:gridCol w="3563697">
                  <a:extLst>
                    <a:ext uri="{9D8B030D-6E8A-4147-A177-3AD203B41FA5}">
                      <a16:colId xmlns:a16="http://schemas.microsoft.com/office/drawing/2014/main" val="3869834608"/>
                    </a:ext>
                  </a:extLst>
                </a:gridCol>
                <a:gridCol w="3563697">
                  <a:extLst>
                    <a:ext uri="{9D8B030D-6E8A-4147-A177-3AD203B41FA5}">
                      <a16:colId xmlns:a16="http://schemas.microsoft.com/office/drawing/2014/main" val="36886389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Form 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Candidate’s Tab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Join through Supreme Website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233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Paper Copy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Officer Online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New member Selects “Join” Button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6649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Scan and Email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0748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New Members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New Members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New Member Becomes a Prospect if Council Identified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9540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Can Transfer and React Members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Can Transfer and React Members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Cannot Transfer or Reactivate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1632255"/>
                  </a:ext>
                </a:extLst>
              </a:tr>
              <a:tr h="4040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Retain Form 100 for Records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Produce and Retain Paper Form 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No Paper Form 100 Required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5094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r>
                        <a:rPr lang="en-US" baseline="30000" dirty="0"/>
                        <a:t>st</a:t>
                      </a:r>
                      <a:r>
                        <a:rPr lang="en-US" dirty="0"/>
                        <a:t>, 2</a:t>
                      </a:r>
                      <a:r>
                        <a:rPr lang="en-US" baseline="30000" dirty="0"/>
                        <a:t>nd</a:t>
                      </a:r>
                      <a:r>
                        <a:rPr lang="en-US" dirty="0"/>
                        <a:t> and 3</a:t>
                      </a:r>
                      <a:r>
                        <a:rPr lang="en-US" baseline="30000" dirty="0"/>
                        <a:t>rd</a:t>
                      </a:r>
                      <a:r>
                        <a:rPr lang="en-US" dirty="0"/>
                        <a:t>  Degree Date is date CUF taken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r>
                        <a:rPr lang="en-US" baseline="30000" dirty="0"/>
                        <a:t>st</a:t>
                      </a:r>
                      <a:r>
                        <a:rPr lang="en-US" dirty="0"/>
                        <a:t>, 2</a:t>
                      </a:r>
                      <a:r>
                        <a:rPr lang="en-US" baseline="30000" dirty="0"/>
                        <a:t>nd</a:t>
                      </a:r>
                      <a:r>
                        <a:rPr lang="en-US" dirty="0"/>
                        <a:t> and 3rd Degree Date is Date CUF Taken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1st Degree Date is date joined</a:t>
                      </a:r>
                    </a:p>
                    <a:p>
                      <a:r>
                        <a:rPr lang="en-US" dirty="0"/>
                        <a:t>2</a:t>
                      </a:r>
                      <a:r>
                        <a:rPr lang="en-US" baseline="30000" dirty="0"/>
                        <a:t>nd</a:t>
                      </a:r>
                      <a:r>
                        <a:rPr lang="en-US" dirty="0"/>
                        <a:t> and 3</a:t>
                      </a:r>
                      <a:r>
                        <a:rPr lang="en-US" baseline="30000" dirty="0"/>
                        <a:t>rd</a:t>
                      </a:r>
                      <a:r>
                        <a:rPr lang="en-US" dirty="0"/>
                        <a:t> Degree Dates CUF Taken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6314396"/>
                  </a:ext>
                </a:extLst>
              </a:tr>
              <a:tr h="366107">
                <a:tc>
                  <a:txBody>
                    <a:bodyPr/>
                    <a:lstStyle/>
                    <a:p>
                      <a:r>
                        <a:rPr lang="en-US" dirty="0"/>
                        <a:t>New Members and Reactivated Member - Credit to Council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New Members and Reactivated Member - Credit to Council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Membership Credit to Council (When Transferred) and Agent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93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Dues Paid to Council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Dues Pay to Council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Dues paid to Supreme Until Transfer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6722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Can Take Several Weeks to 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Near Instant </a:t>
                      </a:r>
                      <a:r>
                        <a:rPr lang="en-US"/>
                        <a:t>for New. 2-3 </a:t>
                      </a:r>
                      <a:r>
                        <a:rPr lang="en-US" dirty="0"/>
                        <a:t>days for Transfers and Reactivations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Near Instant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4866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2162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463" y="1206134"/>
            <a:ext cx="6237254" cy="4443399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2800" dirty="0">
                <a:solidFill>
                  <a:srgbClr val="000066"/>
                </a:solidFill>
              </a:rPr>
              <a:t>Notifies Hierarchy Who in Charge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800" dirty="0">
                <a:solidFill>
                  <a:srgbClr val="000066"/>
                </a:solidFill>
              </a:rPr>
              <a:t>Tracks Council Officers and Committee Leads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800" dirty="0">
                <a:solidFill>
                  <a:srgbClr val="000066"/>
                </a:solidFill>
              </a:rPr>
              <a:t>Provides Rates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800" dirty="0">
                <a:solidFill>
                  <a:srgbClr val="000066"/>
                </a:solidFill>
              </a:rPr>
              <a:t>Updates Officers (185) and Committee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800" dirty="0">
                <a:solidFill>
                  <a:srgbClr val="000066"/>
                </a:solidFill>
              </a:rPr>
              <a:t>Leads (365) After Elections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800" dirty="0">
                <a:solidFill>
                  <a:srgbClr val="000066"/>
                </a:solidFill>
              </a:rPr>
              <a:t>Updates Go Directly to Supreme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800" dirty="0">
                <a:solidFill>
                  <a:srgbClr val="000066"/>
                </a:solidFill>
              </a:rPr>
              <a:t>Provide a .PDF Update to State Executive Secretary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>
                <a:solidFill>
                  <a:srgbClr val="000066"/>
                </a:solidFill>
              </a:rPr>
              <a:t>Demo</a:t>
            </a:r>
            <a:endParaRPr lang="en-US" sz="2800" dirty="0">
              <a:solidFill>
                <a:srgbClr val="000066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DD8152D-80FA-A25E-3D7F-7EBD71E5DCEB}"/>
              </a:ext>
            </a:extLst>
          </p:cNvPr>
          <p:cNvSpPr txBox="1">
            <a:spLocks/>
          </p:cNvSpPr>
          <p:nvPr/>
        </p:nvSpPr>
        <p:spPr>
          <a:xfrm>
            <a:off x="960267" y="171451"/>
            <a:ext cx="9057855" cy="833364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30000" lnSpcReduction="20000"/>
          </a:bodyPr>
          <a:lstStyle>
            <a:lvl1pPr algn="l" defTabSz="118901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539" b="1" kern="1200" cap="all" spc="10" baseline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9600" dirty="0">
                <a:solidFill>
                  <a:srgbClr val="000066"/>
                </a:solidFill>
              </a:rPr>
              <a:t>Member Management/Member Billing</a:t>
            </a:r>
          </a:p>
          <a:p>
            <a:pPr algn="ctr"/>
            <a:r>
              <a:rPr lang="en-US" sz="8000" dirty="0">
                <a:solidFill>
                  <a:srgbClr val="000066"/>
                </a:solidFill>
              </a:rPr>
              <a:t>Council ADMINISTRATION Section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429274-C39A-3693-54EA-C3CC74400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717" y="1208467"/>
            <a:ext cx="4262265" cy="366909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F8C2958-F70E-AED5-1100-C8B4B2A35187}"/>
              </a:ext>
            </a:extLst>
          </p:cNvPr>
          <p:cNvSpPr/>
          <p:nvPr/>
        </p:nvSpPr>
        <p:spPr>
          <a:xfrm flipV="1">
            <a:off x="8044716" y="2995881"/>
            <a:ext cx="608414" cy="575034"/>
          </a:xfrm>
          <a:prstGeom prst="ellipse">
            <a:avLst/>
          </a:prstGeom>
          <a:noFill/>
          <a:ln w="3175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7DBF9B-998C-37ED-8606-FDF97801DBE8}"/>
              </a:ext>
            </a:extLst>
          </p:cNvPr>
          <p:cNvSpPr txBox="1"/>
          <p:nvPr/>
        </p:nvSpPr>
        <p:spPr>
          <a:xfrm>
            <a:off x="2897087" y="5078881"/>
            <a:ext cx="5420413" cy="369332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square">
            <a:spAutoFit/>
          </a:bodyPr>
          <a:lstStyle/>
          <a:p>
            <a:pPr lvl="1">
              <a:spcBef>
                <a:spcPts val="1200"/>
              </a:spcBef>
            </a:pPr>
            <a:r>
              <a:rPr lang="en-US" sz="1800" b="1" dirty="0">
                <a:solidFill>
                  <a:srgbClr val="000066"/>
                </a:solidFill>
              </a:rPr>
              <a:t>Nice to Know: </a:t>
            </a:r>
            <a:r>
              <a:rPr lang="en-US" sz="1800" dirty="0">
                <a:solidFill>
                  <a:srgbClr val="000066"/>
                </a:solidFill>
              </a:rPr>
              <a:t>Both Forms are due by June 30th</a:t>
            </a:r>
          </a:p>
        </p:txBody>
      </p:sp>
    </p:spTree>
    <p:extLst>
      <p:ext uri="{BB962C8B-B14F-4D97-AF65-F5344CB8AC3E}">
        <p14:creationId xmlns:p14="http://schemas.microsoft.com/office/powerpoint/2010/main" val="3326736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F8EF5-8AE6-4A71-8D40-27200154A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790" y="127940"/>
            <a:ext cx="8829675" cy="81898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 Management/Member Billing</a:t>
            </a:r>
            <a:br>
              <a:rPr lang="en-US" sz="27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 Management Section</a:t>
            </a: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8DFCFDE-96B7-4A8C-9783-B09D75894AA4}"/>
              </a:ext>
            </a:extLst>
          </p:cNvPr>
          <p:cNvSpPr txBox="1">
            <a:spLocks/>
          </p:cNvSpPr>
          <p:nvPr/>
        </p:nvSpPr>
        <p:spPr>
          <a:xfrm>
            <a:off x="236894" y="1103165"/>
            <a:ext cx="4391667" cy="436733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000066"/>
                </a:solidFill>
              </a:rPr>
              <a:t>Manages all Council Personnel</a:t>
            </a:r>
          </a:p>
          <a:p>
            <a:pPr marL="0" indent="0">
              <a:buNone/>
            </a:pPr>
            <a:r>
              <a:rPr lang="en-US" dirty="0">
                <a:solidFill>
                  <a:srgbClr val="000066"/>
                </a:solidFill>
              </a:rPr>
              <a:t>Up to You to Determine Detail</a:t>
            </a:r>
          </a:p>
          <a:p>
            <a:pPr lvl="1"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66"/>
                </a:solidFill>
              </a:rPr>
              <a:t>For Example; Birthdays, Spouse Info, etc.</a:t>
            </a:r>
          </a:p>
          <a:p>
            <a:pPr lvl="1"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66"/>
                </a:solidFill>
              </a:rPr>
              <a:t>Print Section Allows for Specialized Lists</a:t>
            </a:r>
          </a:p>
          <a:p>
            <a:pPr marL="0" indent="0">
              <a:buClr>
                <a:srgbClr val="000066"/>
              </a:buClr>
              <a:buNone/>
            </a:pPr>
            <a:r>
              <a:rPr lang="en-US" dirty="0">
                <a:solidFill>
                  <a:srgbClr val="000066"/>
                </a:solidFill>
              </a:rPr>
              <a:t>Divided Into:</a:t>
            </a:r>
          </a:p>
          <a:p>
            <a:pPr lvl="1"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66"/>
                </a:solidFill>
              </a:rPr>
              <a:t>Fraternal Information</a:t>
            </a:r>
          </a:p>
          <a:p>
            <a:pPr lvl="1"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66"/>
                </a:solidFill>
              </a:rPr>
              <a:t>Personal Information</a:t>
            </a:r>
          </a:p>
          <a:p>
            <a:pPr lvl="1"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66"/>
                </a:solidFill>
              </a:rPr>
              <a:t>Public Information</a:t>
            </a:r>
          </a:p>
          <a:p>
            <a:pPr marL="0" indent="0">
              <a:buNone/>
            </a:pPr>
            <a:r>
              <a:rPr lang="en-US" dirty="0">
                <a:solidFill>
                  <a:srgbClr val="000066"/>
                </a:solidFill>
              </a:rPr>
              <a:t>Prints Only Items Related to Member Management</a:t>
            </a:r>
          </a:p>
          <a:p>
            <a:pPr marL="0" indent="0">
              <a:buNone/>
            </a:pPr>
            <a:r>
              <a:rPr lang="en-US" dirty="0">
                <a:solidFill>
                  <a:srgbClr val="000066"/>
                </a:solidFill>
              </a:rPr>
              <a:t>Demo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E7CB8C-1DA8-4868-84CD-DE328FF43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8140" y="1096688"/>
            <a:ext cx="4839418" cy="4495501"/>
          </a:xfrm>
          <a:prstGeom prst="rect">
            <a:avLst/>
          </a:prstGeom>
          <a:ln w="15875">
            <a:solidFill>
              <a:srgbClr val="000099"/>
            </a:solidFill>
          </a:ln>
        </p:spPr>
      </p:pic>
    </p:spTree>
    <p:extLst>
      <p:ext uri="{BB962C8B-B14F-4D97-AF65-F5344CB8AC3E}">
        <p14:creationId xmlns:p14="http://schemas.microsoft.com/office/powerpoint/2010/main" val="922529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5715" y="64889"/>
            <a:ext cx="7872349" cy="50441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 Management “Expert”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2DD3C7-188E-9598-FA94-9D156745A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35" y="599625"/>
            <a:ext cx="3169265" cy="29637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0B1D49-49F7-D36A-30C5-93A4260DE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228" y="795067"/>
            <a:ext cx="3761351" cy="28289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80C175-50A3-62F2-3A1B-77CB2542E7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042" y="3624002"/>
            <a:ext cx="3368610" cy="20194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BC1F267-76C4-96B0-F23F-B3BB067811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6380" y="2614621"/>
            <a:ext cx="4734571" cy="28396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F6D9B2EE-4670-2269-5C94-731C8CB49CEF}"/>
              </a:ext>
            </a:extLst>
          </p:cNvPr>
          <p:cNvSpPr/>
          <p:nvPr/>
        </p:nvSpPr>
        <p:spPr>
          <a:xfrm>
            <a:off x="1591934" y="3023395"/>
            <a:ext cx="399233" cy="341560"/>
          </a:xfrm>
          <a:prstGeom prst="ellipse">
            <a:avLst/>
          </a:prstGeom>
          <a:noFill/>
          <a:ln w="317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EFED133-66A6-39A3-1739-3328E9017573}"/>
              </a:ext>
            </a:extLst>
          </p:cNvPr>
          <p:cNvCxnSpPr>
            <a:cxnSpLocks/>
          </p:cNvCxnSpPr>
          <p:nvPr/>
        </p:nvCxnSpPr>
        <p:spPr>
          <a:xfrm>
            <a:off x="3786254" y="2261111"/>
            <a:ext cx="781269" cy="0"/>
          </a:xfrm>
          <a:prstGeom prst="straightConnector1">
            <a:avLst/>
          </a:prstGeom>
          <a:ln w="60325"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B4208D81-C829-3E45-26C4-FDA2F328CD67}"/>
              </a:ext>
            </a:extLst>
          </p:cNvPr>
          <p:cNvSpPr/>
          <p:nvPr/>
        </p:nvSpPr>
        <p:spPr>
          <a:xfrm>
            <a:off x="5027922" y="2096444"/>
            <a:ext cx="532110" cy="329335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BB79144-C8A9-D272-E63A-71056A953693}"/>
              </a:ext>
            </a:extLst>
          </p:cNvPr>
          <p:cNvSpPr/>
          <p:nvPr/>
        </p:nvSpPr>
        <p:spPr>
          <a:xfrm flipV="1">
            <a:off x="9946940" y="2614621"/>
            <a:ext cx="608414" cy="401704"/>
          </a:xfrm>
          <a:prstGeom prst="ellipse">
            <a:avLst/>
          </a:prstGeom>
          <a:noFill/>
          <a:ln w="317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94BC99-3C87-3245-3314-F3DCA7462439}"/>
              </a:ext>
            </a:extLst>
          </p:cNvPr>
          <p:cNvSpPr txBox="1"/>
          <p:nvPr/>
        </p:nvSpPr>
        <p:spPr>
          <a:xfrm>
            <a:off x="9845010" y="1288864"/>
            <a:ext cx="710344" cy="831961"/>
          </a:xfrm>
          <a:prstGeom prst="rect">
            <a:avLst/>
          </a:prstGeom>
          <a:noFill/>
          <a:ln w="15875">
            <a:solidFill>
              <a:srgbClr val="000099"/>
            </a:solidFill>
          </a:ln>
        </p:spPr>
        <p:txBody>
          <a:bodyPr wrap="none" lIns="72000" tIns="72000" rIns="72000" bIns="72000" rtlCol="0" anchor="ctr" anchorCtr="0"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b="1" i="0" u="none" strike="noStrike" kern="1200" dirty="0">
                <a:latin typeface="+mn-lt"/>
                <a:ea typeface="+mn-ea"/>
                <a:cs typeface="+mn-cs"/>
              </a:rPr>
              <a:t>Press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b="1" i="0" u="none" strike="noStrike" kern="1200" dirty="0">
                <a:latin typeface="+mn-lt"/>
                <a:ea typeface="+mn-ea"/>
                <a:cs typeface="+mn-cs"/>
              </a:rPr>
              <a:t>“Expert”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b="1" i="0" u="none" strike="noStrike" kern="1200" dirty="0">
                <a:latin typeface="+mn-lt"/>
                <a:ea typeface="+mn-ea"/>
                <a:cs typeface="+mn-cs"/>
              </a:rPr>
              <a:t>Button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FB06D57-DEA6-C690-CA7A-E122C18C2E75}"/>
              </a:ext>
            </a:extLst>
          </p:cNvPr>
          <p:cNvCxnSpPr>
            <a:cxnSpLocks/>
            <a:stCxn id="20" idx="2"/>
            <a:endCxn id="19" idx="4"/>
          </p:cNvCxnSpPr>
          <p:nvPr/>
        </p:nvCxnSpPr>
        <p:spPr>
          <a:xfrm>
            <a:off x="10200182" y="2120825"/>
            <a:ext cx="50965" cy="493796"/>
          </a:xfrm>
          <a:prstGeom prst="straightConnector1">
            <a:avLst/>
          </a:prstGeom>
          <a:ln w="50800"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5E1CC8B-F403-1433-BCE8-E6998CB97FB1}"/>
              </a:ext>
            </a:extLst>
          </p:cNvPr>
          <p:cNvCxnSpPr>
            <a:cxnSpLocks/>
          </p:cNvCxnSpPr>
          <p:nvPr/>
        </p:nvCxnSpPr>
        <p:spPr>
          <a:xfrm flipH="1">
            <a:off x="4463952" y="4633714"/>
            <a:ext cx="1127938" cy="0"/>
          </a:xfrm>
          <a:prstGeom prst="straightConnector1">
            <a:avLst/>
          </a:prstGeom>
          <a:ln w="50800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Arrow: Bent 36">
            <a:extLst>
              <a:ext uri="{FF2B5EF4-FFF2-40B4-BE49-F238E27FC236}">
                <a16:creationId xmlns:a16="http://schemas.microsoft.com/office/drawing/2014/main" id="{DD62FC09-F1D0-04A9-BF91-C2FCFCD66F31}"/>
              </a:ext>
            </a:extLst>
          </p:cNvPr>
          <p:cNvSpPr/>
          <p:nvPr/>
        </p:nvSpPr>
        <p:spPr>
          <a:xfrm rot="5400000">
            <a:off x="8664803" y="1783739"/>
            <a:ext cx="667293" cy="476293"/>
          </a:xfrm>
          <a:prstGeom prst="bentArrow">
            <a:avLst>
              <a:gd name="adj1" fmla="val 14744"/>
              <a:gd name="adj2" fmla="val 37821"/>
              <a:gd name="adj3" fmla="val 25000"/>
              <a:gd name="adj4" fmla="val 61699"/>
            </a:avLst>
          </a:prstGeom>
          <a:solidFill>
            <a:schemeClr val="tx1"/>
          </a:solidFill>
          <a:ln w="127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A323632-ED11-A4E1-446F-994A36FF02F0}"/>
              </a:ext>
            </a:extLst>
          </p:cNvPr>
          <p:cNvSpPr/>
          <p:nvPr/>
        </p:nvSpPr>
        <p:spPr>
          <a:xfrm flipV="1">
            <a:off x="1591933" y="3023117"/>
            <a:ext cx="399233" cy="341837"/>
          </a:xfrm>
          <a:prstGeom prst="ellipse">
            <a:avLst/>
          </a:prstGeom>
          <a:noFill/>
          <a:ln w="317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499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E5E6B63-FF52-4E2B-B3A1-9B12CA7F2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691" y="313625"/>
            <a:ext cx="11033125" cy="690562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84B430F-3284-4CF0-ADED-29E66D2E9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63" y="1416753"/>
            <a:ext cx="5195682" cy="3928246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66"/>
                </a:solidFill>
              </a:rPr>
              <a:t>Tracks Receipts and Expenditures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66"/>
                </a:solidFill>
              </a:rPr>
              <a:t>Flexible in Determining Where to Bin the Action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66"/>
                </a:solidFill>
              </a:rPr>
              <a:t>Two Sources of Receipts and Expenditures</a:t>
            </a:r>
          </a:p>
          <a:p>
            <a:pPr lvl="1"/>
            <a:r>
              <a:rPr lang="en-US" dirty="0">
                <a:solidFill>
                  <a:srgbClr val="000066"/>
                </a:solidFill>
              </a:rPr>
              <a:t>Members</a:t>
            </a:r>
          </a:p>
          <a:p>
            <a:pPr lvl="1"/>
            <a:r>
              <a:rPr lang="en-US" dirty="0">
                <a:solidFill>
                  <a:srgbClr val="000066"/>
                </a:solidFill>
              </a:rPr>
              <a:t>Vendors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66"/>
                </a:solidFill>
              </a:rPr>
              <a:t>Flexible Ways to Accomplish Dues and Vouchers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66"/>
                </a:solidFill>
              </a:rPr>
              <a:t>Print Only Member Billing Items</a:t>
            </a:r>
          </a:p>
          <a:p>
            <a:pPr lvl="1"/>
            <a:r>
              <a:rPr lang="en-US" dirty="0">
                <a:solidFill>
                  <a:srgbClr val="000066"/>
                </a:solidFill>
              </a:rPr>
              <a:t>Membership Cards, Receipts, Vouchers, etc.</a:t>
            </a:r>
          </a:p>
          <a:p>
            <a:pPr lvl="1"/>
            <a:r>
              <a:rPr lang="en-US" dirty="0">
                <a:solidFill>
                  <a:srgbClr val="000066"/>
                </a:solidFill>
              </a:rPr>
              <a:t>Hand receipt for Vouchers and Receipts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8B4989B-71BA-4770-889B-7923862E37A1}"/>
              </a:ext>
            </a:extLst>
          </p:cNvPr>
          <p:cNvSpPr txBox="1">
            <a:spLocks/>
          </p:cNvSpPr>
          <p:nvPr/>
        </p:nvSpPr>
        <p:spPr>
          <a:xfrm>
            <a:off x="1012817" y="103696"/>
            <a:ext cx="9012491" cy="810704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25000" lnSpcReduction="20000"/>
          </a:bodyPr>
          <a:lstStyle>
            <a:lvl1pPr algn="l" defTabSz="115818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539" b="1" kern="1200" cap="all" spc="0" baseline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14400" dirty="0">
                <a:solidFill>
                  <a:srgbClr val="000066"/>
                </a:solidFill>
              </a:rPr>
              <a:t>Member Management</a:t>
            </a:r>
            <a:br>
              <a:rPr lang="en-US" sz="2700" dirty="0">
                <a:solidFill>
                  <a:schemeClr val="tx1"/>
                </a:solidFill>
              </a:rPr>
            </a:br>
            <a:r>
              <a:rPr lang="en-US" sz="9600" dirty="0">
                <a:solidFill>
                  <a:srgbClr val="000066"/>
                </a:solidFill>
              </a:rPr>
              <a:t>Member Billing Section</a:t>
            </a:r>
            <a:br>
              <a:rPr lang="en-US" sz="4000" dirty="0"/>
            </a:br>
            <a:br>
              <a:rPr lang="en-US" dirty="0"/>
            </a:b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D87DD8-4013-45F2-9EDB-B5B3BF168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3736" y="1097483"/>
            <a:ext cx="4316066" cy="4478102"/>
          </a:xfrm>
          <a:prstGeom prst="rect">
            <a:avLst/>
          </a:prstGeom>
          <a:ln w="15875">
            <a:solidFill>
              <a:srgbClr val="000066"/>
            </a:solidFill>
          </a:ln>
        </p:spPr>
      </p:pic>
    </p:spTree>
    <p:extLst>
      <p:ext uri="{BB962C8B-B14F-4D97-AF65-F5344CB8AC3E}">
        <p14:creationId xmlns:p14="http://schemas.microsoft.com/office/powerpoint/2010/main" val="3640442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3D061E7-DDAF-4838-9C83-54850D0AC4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2116" y="1117014"/>
            <a:ext cx="6154392" cy="4506028"/>
          </a:xfrm>
          <a:ln>
            <a:solidFill>
              <a:srgbClr val="000066"/>
            </a:solidFill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180A3C9-4B4A-480D-97B5-88EA794234F3}"/>
              </a:ext>
            </a:extLst>
          </p:cNvPr>
          <p:cNvSpPr txBox="1">
            <a:spLocks/>
          </p:cNvSpPr>
          <p:nvPr/>
        </p:nvSpPr>
        <p:spPr>
          <a:xfrm>
            <a:off x="817501" y="162563"/>
            <a:ext cx="8963622" cy="806846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25000" lnSpcReduction="20000"/>
          </a:bodyPr>
          <a:lstStyle>
            <a:lvl1pPr algn="l" defTabSz="115818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539" b="1" kern="1200" cap="all" spc="0" baseline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14400" dirty="0">
                <a:solidFill>
                  <a:srgbClr val="000066"/>
                </a:solidFill>
              </a:rPr>
              <a:t>Member Management</a:t>
            </a:r>
            <a:br>
              <a:rPr lang="en-US" sz="2700" dirty="0">
                <a:solidFill>
                  <a:srgbClr val="000066"/>
                </a:solidFill>
              </a:rPr>
            </a:br>
            <a:r>
              <a:rPr lang="en-US" sz="9600" dirty="0">
                <a:solidFill>
                  <a:srgbClr val="000066"/>
                </a:solidFill>
              </a:rPr>
              <a:t>Member Billing Section - Assessments</a:t>
            </a:r>
            <a:br>
              <a:rPr lang="en-US" sz="4000" dirty="0"/>
            </a:br>
            <a:br>
              <a:rPr lang="en-US" dirty="0"/>
            </a:b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2B73E27-C8B0-40F1-A572-3015A7C27731}"/>
              </a:ext>
            </a:extLst>
          </p:cNvPr>
          <p:cNvSpPr/>
          <p:nvPr/>
        </p:nvSpPr>
        <p:spPr>
          <a:xfrm>
            <a:off x="5991497" y="2962573"/>
            <a:ext cx="1045029" cy="513806"/>
          </a:xfrm>
          <a:prstGeom prst="ellipse">
            <a:avLst/>
          </a:prstGeom>
          <a:noFill/>
          <a:ln w="2540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613EDA-0375-4802-8C72-9A0D89AEAE60}"/>
              </a:ext>
            </a:extLst>
          </p:cNvPr>
          <p:cNvSpPr txBox="1"/>
          <p:nvPr/>
        </p:nvSpPr>
        <p:spPr>
          <a:xfrm>
            <a:off x="8727494" y="1258264"/>
            <a:ext cx="1820091" cy="731520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none" lIns="72000" tIns="72000" rIns="72000" bIns="72000" rtlCol="0" anchor="ctr" anchorCtr="0"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b="1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Nice to know: </a:t>
            </a:r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Date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cannot be earlier 15 Dec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dirty="0">
                <a:solidFill>
                  <a:srgbClr val="000066"/>
                </a:solidFill>
              </a:rPr>
              <a:t>but you can cheat!</a:t>
            </a:r>
            <a:endParaRPr lang="en-US" sz="1400" i="0" u="none" strike="noStrike" kern="1200" dirty="0">
              <a:solidFill>
                <a:srgbClr val="000066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68A9A02-BC18-433F-A7E2-369E18183D93}"/>
              </a:ext>
            </a:extLst>
          </p:cNvPr>
          <p:cNvCxnSpPr>
            <a:cxnSpLocks/>
            <a:stCxn id="10" idx="6"/>
            <a:endCxn id="11" idx="1"/>
          </p:cNvCxnSpPr>
          <p:nvPr/>
        </p:nvCxnSpPr>
        <p:spPr>
          <a:xfrm flipV="1">
            <a:off x="7036526" y="1624024"/>
            <a:ext cx="1690968" cy="1595452"/>
          </a:xfrm>
          <a:prstGeom prst="straightConnector1">
            <a:avLst/>
          </a:prstGeom>
          <a:ln w="25400">
            <a:solidFill>
              <a:srgbClr val="00006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9AE6157C-0E3F-469A-B912-152BA8BF1695}"/>
              </a:ext>
            </a:extLst>
          </p:cNvPr>
          <p:cNvSpPr/>
          <p:nvPr/>
        </p:nvSpPr>
        <p:spPr>
          <a:xfrm>
            <a:off x="5944757" y="4152885"/>
            <a:ext cx="592183" cy="261257"/>
          </a:xfrm>
          <a:prstGeom prst="ellipse">
            <a:avLst/>
          </a:prstGeom>
          <a:noFill/>
          <a:ln w="2540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89E7D86-B496-40C3-80CB-A4F433A6E194}"/>
              </a:ext>
            </a:extLst>
          </p:cNvPr>
          <p:cNvSpPr/>
          <p:nvPr/>
        </p:nvSpPr>
        <p:spPr>
          <a:xfrm>
            <a:off x="3240991" y="3354290"/>
            <a:ext cx="1045030" cy="513806"/>
          </a:xfrm>
          <a:prstGeom prst="ellipse">
            <a:avLst/>
          </a:prstGeom>
          <a:noFill/>
          <a:ln w="2540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AE3BF97-B96E-48A7-BBF4-ED23D67F5338}"/>
              </a:ext>
            </a:extLst>
          </p:cNvPr>
          <p:cNvSpPr/>
          <p:nvPr/>
        </p:nvSpPr>
        <p:spPr>
          <a:xfrm>
            <a:off x="3142165" y="5342040"/>
            <a:ext cx="548639" cy="353734"/>
          </a:xfrm>
          <a:prstGeom prst="ellipse">
            <a:avLst/>
          </a:prstGeom>
          <a:noFill/>
          <a:ln w="2540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CC1E766-FE02-4F12-AF3F-0CA17C758130}"/>
              </a:ext>
            </a:extLst>
          </p:cNvPr>
          <p:cNvSpPr txBox="1"/>
          <p:nvPr/>
        </p:nvSpPr>
        <p:spPr>
          <a:xfrm>
            <a:off x="125238" y="2902131"/>
            <a:ext cx="1959962" cy="988423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none" lIns="72000" tIns="72000" rIns="72000" bIns="72000" rtlCol="0" anchor="ctr" anchorCtr="0"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dirty="0">
                <a:solidFill>
                  <a:srgbClr val="000066"/>
                </a:solidFill>
              </a:rPr>
              <a:t>Changes billing cycle to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dirty="0">
                <a:solidFill>
                  <a:srgbClr val="000066"/>
                </a:solidFill>
              </a:rPr>
              <a:t> 2</a:t>
            </a:r>
            <a:r>
              <a:rPr lang="en-US" sz="1400" baseline="30000" dirty="0">
                <a:solidFill>
                  <a:srgbClr val="000066"/>
                </a:solidFill>
              </a:rPr>
              <a:t>nd</a:t>
            </a:r>
            <a:r>
              <a:rPr lang="en-US" sz="1400" dirty="0">
                <a:solidFill>
                  <a:srgbClr val="000066"/>
                </a:solidFill>
              </a:rPr>
              <a:t> Notice, Knight Alert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dirty="0">
                <a:solidFill>
                  <a:srgbClr val="000066"/>
                </a:solidFill>
              </a:rPr>
              <a:t>and Intent to Retain</a:t>
            </a:r>
            <a:endParaRPr lang="en-US" sz="1400" i="0" u="none" strike="noStrike" kern="1200" dirty="0">
              <a:solidFill>
                <a:srgbClr val="000066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72D40F0-D18C-4A8A-95C1-57DD3E9C1EFF}"/>
              </a:ext>
            </a:extLst>
          </p:cNvPr>
          <p:cNvCxnSpPr>
            <a:cxnSpLocks/>
            <a:stCxn id="16" idx="2"/>
            <a:endCxn id="20" idx="3"/>
          </p:cNvCxnSpPr>
          <p:nvPr/>
        </p:nvCxnSpPr>
        <p:spPr>
          <a:xfrm flipH="1" flipV="1">
            <a:off x="2085200" y="3396343"/>
            <a:ext cx="1155791" cy="214850"/>
          </a:xfrm>
          <a:prstGeom prst="straightConnector1">
            <a:avLst/>
          </a:prstGeom>
          <a:ln w="25400">
            <a:solidFill>
              <a:srgbClr val="00006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3AB0873-A246-49E1-9D9A-910603A4A4D4}"/>
              </a:ext>
            </a:extLst>
          </p:cNvPr>
          <p:cNvSpPr txBox="1"/>
          <p:nvPr/>
        </p:nvSpPr>
        <p:spPr>
          <a:xfrm>
            <a:off x="360260" y="4348139"/>
            <a:ext cx="1589103" cy="988423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none" lIns="72000" tIns="72000" rIns="72000" bIns="72000" rtlCol="0" anchor="ctr" anchorCtr="0"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dirty="0">
                <a:solidFill>
                  <a:srgbClr val="000066"/>
                </a:solidFill>
              </a:rPr>
              <a:t>Changes dues and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dirty="0">
                <a:solidFill>
                  <a:srgbClr val="000066"/>
                </a:solidFill>
              </a:rPr>
              <a:t>allows you to add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dirty="0">
                <a:solidFill>
                  <a:srgbClr val="000066"/>
                </a:solidFill>
              </a:rPr>
              <a:t>sub classes</a:t>
            </a:r>
            <a:endParaRPr lang="en-US" sz="1400" i="0" u="none" strike="noStrike" kern="1200" dirty="0">
              <a:solidFill>
                <a:srgbClr val="000066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F47EB4D-E829-4B76-A3D9-E16EAB03441D}"/>
              </a:ext>
            </a:extLst>
          </p:cNvPr>
          <p:cNvCxnSpPr>
            <a:cxnSpLocks/>
            <a:stCxn id="17" idx="2"/>
            <a:endCxn id="27" idx="3"/>
          </p:cNvCxnSpPr>
          <p:nvPr/>
        </p:nvCxnSpPr>
        <p:spPr>
          <a:xfrm flipH="1" flipV="1">
            <a:off x="1949363" y="4842351"/>
            <a:ext cx="1192802" cy="676556"/>
          </a:xfrm>
          <a:prstGeom prst="straightConnector1">
            <a:avLst/>
          </a:prstGeom>
          <a:ln w="25400">
            <a:solidFill>
              <a:srgbClr val="00006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37A2E23-BF2B-405A-AF11-9919A05D6D23}"/>
              </a:ext>
            </a:extLst>
          </p:cNvPr>
          <p:cNvSpPr txBox="1"/>
          <p:nvPr/>
        </p:nvSpPr>
        <p:spPr>
          <a:xfrm>
            <a:off x="8771967" y="2243594"/>
            <a:ext cx="1731145" cy="548640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none" lIns="72000" tIns="72000" rIns="72000" bIns="72000" rtlCol="0" anchor="ctr" anchorCtr="0"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b="1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Nice to know: </a:t>
            </a:r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Regular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dues cannot be zero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C2EC1DC-BD85-41FE-BC9E-BDA82E062818}"/>
              </a:ext>
            </a:extLst>
          </p:cNvPr>
          <p:cNvCxnSpPr>
            <a:cxnSpLocks/>
            <a:stCxn id="14" idx="6"/>
            <a:endCxn id="32" idx="1"/>
          </p:cNvCxnSpPr>
          <p:nvPr/>
        </p:nvCxnSpPr>
        <p:spPr>
          <a:xfrm flipV="1">
            <a:off x="6536940" y="2517914"/>
            <a:ext cx="2235027" cy="1765600"/>
          </a:xfrm>
          <a:prstGeom prst="straightConnector1">
            <a:avLst/>
          </a:prstGeom>
          <a:ln w="25400">
            <a:solidFill>
              <a:srgbClr val="00006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08ACCFDA-FCD8-4D8D-BD39-47174C91A3CC}"/>
              </a:ext>
            </a:extLst>
          </p:cNvPr>
          <p:cNvSpPr/>
          <p:nvPr/>
        </p:nvSpPr>
        <p:spPr>
          <a:xfrm>
            <a:off x="3591977" y="3587397"/>
            <a:ext cx="3283703" cy="1997359"/>
          </a:xfrm>
          <a:prstGeom prst="ellipse">
            <a:avLst/>
          </a:prstGeom>
          <a:noFill/>
          <a:ln w="2540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7D38F09-497D-4401-9229-FC422876D9A6}"/>
              </a:ext>
            </a:extLst>
          </p:cNvPr>
          <p:cNvSpPr txBox="1"/>
          <p:nvPr/>
        </p:nvSpPr>
        <p:spPr>
          <a:xfrm>
            <a:off x="8649261" y="4308781"/>
            <a:ext cx="1914465" cy="1236617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none" lIns="72000" tIns="72000" rIns="72000" bIns="72000" rtlCol="0" anchor="ctr" anchorCtr="0"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b="1" i="0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Nice to know: </a:t>
            </a:r>
            <a:r>
              <a:rPr lang="en-US" sz="1400" dirty="0">
                <a:solidFill>
                  <a:srgbClr val="000066"/>
                </a:solidFill>
              </a:rPr>
              <a:t>Make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dirty="0">
                <a:solidFill>
                  <a:srgbClr val="000066"/>
                </a:solidFill>
              </a:rPr>
              <a:t>sure, all dues amounts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dirty="0">
                <a:solidFill>
                  <a:srgbClr val="000066"/>
                </a:solidFill>
              </a:rPr>
              <a:t>are accurate before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dirty="0">
                <a:solidFill>
                  <a:srgbClr val="000066"/>
                </a:solidFill>
              </a:rPr>
              <a:t>assessing</a:t>
            </a:r>
            <a:endParaRPr lang="en-US" sz="1400" i="0" u="none" strike="noStrike" kern="1200" dirty="0">
              <a:solidFill>
                <a:srgbClr val="000066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00701BB-9A76-46B7-9ED7-80B02C0B8F06}"/>
              </a:ext>
            </a:extLst>
          </p:cNvPr>
          <p:cNvCxnSpPr>
            <a:cxnSpLocks/>
            <a:stCxn id="39" idx="6"/>
            <a:endCxn id="41" idx="1"/>
          </p:cNvCxnSpPr>
          <p:nvPr/>
        </p:nvCxnSpPr>
        <p:spPr>
          <a:xfrm>
            <a:off x="6875680" y="4586077"/>
            <a:ext cx="1773581" cy="341013"/>
          </a:xfrm>
          <a:prstGeom prst="straightConnector1">
            <a:avLst/>
          </a:prstGeom>
          <a:ln w="25400">
            <a:solidFill>
              <a:srgbClr val="00006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BFA528D-BEB9-40BE-A140-CD667A670B10}"/>
              </a:ext>
            </a:extLst>
          </p:cNvPr>
          <p:cNvSpPr txBox="1"/>
          <p:nvPr/>
        </p:nvSpPr>
        <p:spPr>
          <a:xfrm>
            <a:off x="8605586" y="3046776"/>
            <a:ext cx="2063905" cy="1128834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none" lIns="72000" tIns="72000" rIns="72000" bIns="72000" rtlCol="0" anchor="ctr" anchorCtr="0"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b="1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Nice to know: </a:t>
            </a:r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If Council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are raising your dues,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ensure Council Bi-laws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are updated and approved</a:t>
            </a:r>
          </a:p>
        </p:txBody>
      </p:sp>
    </p:spTree>
    <p:extLst>
      <p:ext uri="{BB962C8B-B14F-4D97-AF65-F5344CB8AC3E}">
        <p14:creationId xmlns:p14="http://schemas.microsoft.com/office/powerpoint/2010/main" val="24789307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8378" y="16154"/>
            <a:ext cx="8315579" cy="53349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 Billing “Expert”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2DD3C7-188E-9598-FA94-9D156745A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246" y="743606"/>
            <a:ext cx="2524051" cy="23603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0B1D49-49F7-D36A-30C5-93A4260DE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0032" y="734077"/>
            <a:ext cx="3575385" cy="26890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F6D9B2EE-4670-2269-5C94-731C8CB49CEF}"/>
              </a:ext>
            </a:extLst>
          </p:cNvPr>
          <p:cNvSpPr/>
          <p:nvPr/>
        </p:nvSpPr>
        <p:spPr>
          <a:xfrm>
            <a:off x="2974610" y="2674665"/>
            <a:ext cx="420652" cy="348322"/>
          </a:xfrm>
          <a:prstGeom prst="ellipse">
            <a:avLst/>
          </a:prstGeom>
          <a:noFill/>
          <a:ln w="317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EFED133-66A6-39A3-1739-3328E9017573}"/>
              </a:ext>
            </a:extLst>
          </p:cNvPr>
          <p:cNvCxnSpPr>
            <a:cxnSpLocks/>
          </p:cNvCxnSpPr>
          <p:nvPr/>
        </p:nvCxnSpPr>
        <p:spPr>
          <a:xfrm>
            <a:off x="4410031" y="1698140"/>
            <a:ext cx="944394" cy="0"/>
          </a:xfrm>
          <a:prstGeom prst="straightConnector1">
            <a:avLst/>
          </a:prstGeom>
          <a:ln w="25400"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B4208D81-C829-3E45-26C4-FDA2F328CD67}"/>
              </a:ext>
            </a:extLst>
          </p:cNvPr>
          <p:cNvSpPr/>
          <p:nvPr/>
        </p:nvSpPr>
        <p:spPr>
          <a:xfrm>
            <a:off x="5518465" y="1960843"/>
            <a:ext cx="663280" cy="348322"/>
          </a:xfrm>
          <a:prstGeom prst="ellipse">
            <a:avLst/>
          </a:prstGeom>
          <a:noFill/>
          <a:ln w="317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94BC99-3C87-3245-3314-F3DCA7462439}"/>
              </a:ext>
            </a:extLst>
          </p:cNvPr>
          <p:cNvSpPr txBox="1"/>
          <p:nvPr/>
        </p:nvSpPr>
        <p:spPr>
          <a:xfrm>
            <a:off x="10072236" y="4461091"/>
            <a:ext cx="675035" cy="705765"/>
          </a:xfrm>
          <a:prstGeom prst="rect">
            <a:avLst/>
          </a:prstGeom>
          <a:noFill/>
          <a:ln w="12700">
            <a:solidFill>
              <a:srgbClr val="000066"/>
            </a:solidFill>
          </a:ln>
        </p:spPr>
        <p:txBody>
          <a:bodyPr wrap="none" lIns="72000" tIns="72000" rIns="72000" bIns="72000" rtlCol="0" anchor="ctr" anchorCtr="0"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b="1" i="0" u="none" strike="noStrike" kern="1200" dirty="0">
                <a:latin typeface="+mn-lt"/>
                <a:ea typeface="+mn-ea"/>
                <a:cs typeface="+mn-cs"/>
              </a:rPr>
              <a:t>Press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b="1" i="0" u="none" strike="noStrike" kern="1200" dirty="0">
                <a:latin typeface="+mn-lt"/>
                <a:ea typeface="+mn-ea"/>
                <a:cs typeface="+mn-cs"/>
              </a:rPr>
              <a:t>“Expert”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b="1" i="0" u="none" strike="noStrike" kern="1200" dirty="0">
                <a:latin typeface="+mn-lt"/>
                <a:ea typeface="+mn-ea"/>
                <a:cs typeface="+mn-cs"/>
              </a:rPr>
              <a:t>Button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FB06D57-DEA6-C690-CA7A-E122C18C2E75}"/>
              </a:ext>
            </a:extLst>
          </p:cNvPr>
          <p:cNvCxnSpPr>
            <a:cxnSpLocks/>
            <a:stCxn id="20" idx="0"/>
            <a:endCxn id="19" idx="5"/>
          </p:cNvCxnSpPr>
          <p:nvPr/>
        </p:nvCxnSpPr>
        <p:spPr>
          <a:xfrm flipH="1" flipV="1">
            <a:off x="10012686" y="2621139"/>
            <a:ext cx="397068" cy="1839952"/>
          </a:xfrm>
          <a:prstGeom prst="straightConnector1">
            <a:avLst/>
          </a:prstGeom>
          <a:ln w="25400"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5E1CC8B-F403-1433-BCE8-E6998CB97FB1}"/>
              </a:ext>
            </a:extLst>
          </p:cNvPr>
          <p:cNvCxnSpPr>
            <a:cxnSpLocks/>
          </p:cNvCxnSpPr>
          <p:nvPr/>
        </p:nvCxnSpPr>
        <p:spPr>
          <a:xfrm flipH="1">
            <a:off x="4921669" y="4598411"/>
            <a:ext cx="15934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E4F61E1D-3750-0E2F-BAC9-CD253988D1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0667" y="2368065"/>
            <a:ext cx="3800567" cy="32361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3106BA9-DA55-17B0-9F5C-0C7329F7C0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0989" y="3266108"/>
            <a:ext cx="3655422" cy="22674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EBB79144-C8A9-D272-E63A-71056A953693}"/>
              </a:ext>
            </a:extLst>
          </p:cNvPr>
          <p:cNvSpPr/>
          <p:nvPr/>
        </p:nvSpPr>
        <p:spPr>
          <a:xfrm>
            <a:off x="9508769" y="2309165"/>
            <a:ext cx="590376" cy="365500"/>
          </a:xfrm>
          <a:prstGeom prst="ellipse">
            <a:avLst/>
          </a:prstGeom>
          <a:noFill/>
          <a:ln w="3175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C2D5DEB-5458-1C21-7A62-FC08F5E9160B}"/>
              </a:ext>
            </a:extLst>
          </p:cNvPr>
          <p:cNvCxnSpPr>
            <a:cxnSpLocks/>
            <a:endCxn id="25" idx="3"/>
          </p:cNvCxnSpPr>
          <p:nvPr/>
        </p:nvCxnSpPr>
        <p:spPr>
          <a:xfrm flipH="1">
            <a:off x="5166411" y="4399821"/>
            <a:ext cx="962804" cy="0"/>
          </a:xfrm>
          <a:prstGeom prst="straightConnector1">
            <a:avLst/>
          </a:prstGeom>
          <a:ln w="25400"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Arrow: Bent 33">
            <a:extLst>
              <a:ext uri="{FF2B5EF4-FFF2-40B4-BE49-F238E27FC236}">
                <a16:creationId xmlns:a16="http://schemas.microsoft.com/office/drawing/2014/main" id="{6D231E67-5F72-2999-5D07-2826DB9876F3}"/>
              </a:ext>
            </a:extLst>
          </p:cNvPr>
          <p:cNvSpPr/>
          <p:nvPr/>
        </p:nvSpPr>
        <p:spPr>
          <a:xfrm rot="5400000">
            <a:off x="9071755" y="1402145"/>
            <a:ext cx="705764" cy="337516"/>
          </a:xfrm>
          <a:prstGeom prst="bentArrow">
            <a:avLst>
              <a:gd name="adj1" fmla="val 14744"/>
              <a:gd name="adj2" fmla="val 37821"/>
              <a:gd name="adj3" fmla="val 25000"/>
              <a:gd name="adj4" fmla="val 61699"/>
            </a:avLst>
          </a:prstGeom>
          <a:solidFill>
            <a:schemeClr val="tx1"/>
          </a:solidFill>
          <a:ln w="1270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EA5816-8380-3FAF-1626-3D228E3966D9}"/>
              </a:ext>
            </a:extLst>
          </p:cNvPr>
          <p:cNvSpPr txBox="1"/>
          <p:nvPr/>
        </p:nvSpPr>
        <p:spPr>
          <a:xfrm>
            <a:off x="169682" y="1396426"/>
            <a:ext cx="1402102" cy="1626562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none" lIns="72000" tIns="72000" rIns="72000" bIns="72000" rtlCol="0" anchor="ctr" anchorCtr="0"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b="1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Nice to Know: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Expert Button is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your Help Button.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dirty="0">
                <a:solidFill>
                  <a:srgbClr val="000066"/>
                </a:solidFill>
              </a:rPr>
              <a:t>Most Questions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Can be Answered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dirty="0">
                <a:solidFill>
                  <a:srgbClr val="000066"/>
                </a:solidFill>
              </a:rPr>
              <a:t>Here</a:t>
            </a:r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8BD40C7-C7B3-1192-5F7B-86A38620FDC4}"/>
              </a:ext>
            </a:extLst>
          </p:cNvPr>
          <p:cNvSpPr/>
          <p:nvPr/>
        </p:nvSpPr>
        <p:spPr>
          <a:xfrm>
            <a:off x="2974610" y="2674961"/>
            <a:ext cx="420652" cy="348026"/>
          </a:xfrm>
          <a:prstGeom prst="ellipse">
            <a:avLst/>
          </a:prstGeom>
          <a:noFill/>
          <a:ln w="3175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2C8A357-F941-5E4C-5803-F21696E79D90}"/>
              </a:ext>
            </a:extLst>
          </p:cNvPr>
          <p:cNvSpPr/>
          <p:nvPr/>
        </p:nvSpPr>
        <p:spPr>
          <a:xfrm>
            <a:off x="5518465" y="1960843"/>
            <a:ext cx="663280" cy="348322"/>
          </a:xfrm>
          <a:prstGeom prst="ellipse">
            <a:avLst/>
          </a:prstGeom>
          <a:noFill/>
          <a:ln w="3175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C3AF08-A60D-2021-C9DE-64C87620B4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9917" y="776864"/>
            <a:ext cx="472507" cy="54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714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796" y="143122"/>
            <a:ext cx="9057855" cy="691200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000" dirty="0"/>
            </a:br>
            <a:r>
              <a:rPr lang="en-US" sz="4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of Instruction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6382" y="1026746"/>
            <a:ext cx="8840685" cy="448853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SzPct val="85000"/>
              <a:buFont typeface="Brush Script MT" pitchFamily="66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What is a Financial Secretary?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SzPct val="85000"/>
              <a:buFont typeface="Brush Script MT" pitchFamily="66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Officers Online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SzPct val="85000"/>
              <a:buFont typeface="Brush Script MT" pitchFamily="66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Member Management/Member Billing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SzPct val="85000"/>
              <a:buFont typeface="Brush Script MT" pitchFamily="66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FAQs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E713546-0E3C-436C-8320-2CC40253A4FC}"/>
              </a:ext>
            </a:extLst>
          </p:cNvPr>
          <p:cNvSpPr txBox="1">
            <a:spLocks/>
          </p:cNvSpPr>
          <p:nvPr/>
        </p:nvSpPr>
        <p:spPr>
          <a:xfrm>
            <a:off x="1166668" y="762000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j-ea"/>
              <a:cs typeface="+mj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8942B3F-3592-4AD9-8EA1-380D4455339F}"/>
              </a:ext>
            </a:extLst>
          </p:cNvPr>
          <p:cNvSpPr txBox="1">
            <a:spLocks/>
          </p:cNvSpPr>
          <p:nvPr/>
        </p:nvSpPr>
        <p:spPr>
          <a:xfrm>
            <a:off x="1463040" y="2119257"/>
            <a:ext cx="6196405" cy="15383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SzPct val="85000"/>
              <a:buFont typeface="Brush Script MT" pitchFamily="66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D59BA8-56F0-414F-8610-D2377A32E175}"/>
              </a:ext>
            </a:extLst>
          </p:cNvPr>
          <p:cNvSpPr txBox="1"/>
          <p:nvPr/>
        </p:nvSpPr>
        <p:spPr>
          <a:xfrm>
            <a:off x="574819" y="3812372"/>
            <a:ext cx="5224732" cy="181588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2B1E"/>
              </a:buClr>
              <a:buSzTx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Franklin Gothic Book"/>
              </a:rPr>
              <a:t>Forms and Programs</a:t>
            </a: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2B1E"/>
              </a:buClr>
              <a:buSzTx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Franklin Gothic Book"/>
              </a:rPr>
              <a:t>Supreme/State Assessments</a:t>
            </a: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2B1E"/>
              </a:buClr>
              <a:buSzTx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Franklin Gothic Book"/>
              </a:rPr>
              <a:t>Audits</a:t>
            </a:r>
          </a:p>
          <a:p>
            <a:pPr algn="ctr" defTabSz="914400">
              <a:buClr>
                <a:srgbClr val="AA2B1E"/>
              </a:buClr>
              <a:defRPr/>
            </a:pPr>
            <a:r>
              <a:rPr lang="en-US" sz="2800" kern="0" dirty="0">
                <a:solidFill>
                  <a:srgbClr val="000066"/>
                </a:solidFill>
                <a:latin typeface="Franklin Gothic Book"/>
              </a:rPr>
              <a:t>Affiliate Membership Initiative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518792-E4F1-4D41-89E4-ED1BCA41BB21}"/>
              </a:ext>
            </a:extLst>
          </p:cNvPr>
          <p:cNvSpPr txBox="1"/>
          <p:nvPr/>
        </p:nvSpPr>
        <p:spPr>
          <a:xfrm>
            <a:off x="6210958" y="3838341"/>
            <a:ext cx="3841910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2B1E"/>
              </a:buClr>
              <a:buSzTx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Franklin Gothic Book"/>
              </a:rPr>
              <a:t>Printing Cards</a:t>
            </a:r>
          </a:p>
          <a:p>
            <a:pPr algn="ctr" defTabSz="914400">
              <a:buClr>
                <a:srgbClr val="AA2B1E"/>
              </a:buClr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Franklin Gothic Book"/>
              </a:rPr>
              <a:t>IRS Form 990</a:t>
            </a: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2B1E"/>
              </a:buClr>
              <a:buSzTx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Franklin Gothic Book"/>
              </a:rPr>
              <a:t>Other Tips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2B1E"/>
              </a:buClr>
              <a:buSzTx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283640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57AEF48-A90F-1038-891B-E9FB6D5511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5880" y="1232452"/>
            <a:ext cx="4296035" cy="424731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0D2ADC-8243-8D58-C254-2ADED1A2B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Receipts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00609B-A7F6-226F-8295-FAF668FFBA47}"/>
              </a:ext>
            </a:extLst>
          </p:cNvPr>
          <p:cNvSpPr txBox="1"/>
          <p:nvPr/>
        </p:nvSpPr>
        <p:spPr>
          <a:xfrm>
            <a:off x="0" y="1232452"/>
            <a:ext cx="3685880" cy="42473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66"/>
                </a:solidFill>
              </a:rPr>
              <a:t>Chain of Custody</a:t>
            </a:r>
          </a:p>
          <a:p>
            <a:pPr algn="ctr"/>
            <a:endParaRPr lang="en-US" b="1" dirty="0">
              <a:solidFill>
                <a:srgbClr val="000066"/>
              </a:solidFill>
            </a:endParaRPr>
          </a:p>
          <a:p>
            <a:pPr marL="342900" indent="-342900">
              <a:buAutoNum type="arabicParenR"/>
            </a:pPr>
            <a:r>
              <a:rPr lang="en-US" dirty="0">
                <a:solidFill>
                  <a:srgbClr val="000066"/>
                </a:solidFill>
              </a:rPr>
              <a:t>FS Gives Receipt as He Takes Custody of Funds. Maintains in His Records</a:t>
            </a:r>
          </a:p>
          <a:p>
            <a:pPr marL="342900" indent="-342900">
              <a:buAutoNum type="arabicParenR" startAt="2"/>
            </a:pPr>
            <a:r>
              <a:rPr lang="en-US" dirty="0">
                <a:solidFill>
                  <a:srgbClr val="000066"/>
                </a:solidFill>
              </a:rPr>
              <a:t>FS Hands Off Funds to Treas. Treas. Gives Receipt to FS</a:t>
            </a:r>
          </a:p>
          <a:p>
            <a:r>
              <a:rPr lang="en-US" dirty="0">
                <a:solidFill>
                  <a:srgbClr val="000066"/>
                </a:solidFill>
              </a:rPr>
              <a:t>3) FS Brings Receipt to GK @ Next</a:t>
            </a:r>
          </a:p>
          <a:p>
            <a:r>
              <a:rPr lang="en-US" dirty="0">
                <a:solidFill>
                  <a:srgbClr val="000066"/>
                </a:solidFill>
              </a:rPr>
              <a:t>     mtg</a:t>
            </a:r>
          </a:p>
          <a:p>
            <a:r>
              <a:rPr lang="en-US" dirty="0">
                <a:solidFill>
                  <a:srgbClr val="000066"/>
                </a:solidFill>
              </a:rPr>
              <a:t>4) Treasurer Brings Proof of Deposit</a:t>
            </a:r>
          </a:p>
          <a:p>
            <a:r>
              <a:rPr lang="en-US" dirty="0">
                <a:solidFill>
                  <a:srgbClr val="000066"/>
                </a:solidFill>
              </a:rPr>
              <a:t>     info to GK @ Next Mtg</a:t>
            </a:r>
          </a:p>
          <a:p>
            <a:r>
              <a:rPr lang="en-US" dirty="0">
                <a:solidFill>
                  <a:srgbClr val="000066"/>
                </a:solidFill>
              </a:rPr>
              <a:t>5) GK Reports to Council by Reading</a:t>
            </a:r>
          </a:p>
          <a:p>
            <a:r>
              <a:rPr lang="en-US" dirty="0">
                <a:solidFill>
                  <a:srgbClr val="000066"/>
                </a:solidFill>
              </a:rPr>
              <a:t>    Receipt(s) and Proof of Deposit(s) </a:t>
            </a:r>
          </a:p>
          <a:p>
            <a:r>
              <a:rPr lang="en-US" dirty="0">
                <a:solidFill>
                  <a:srgbClr val="000066"/>
                </a:solidFill>
              </a:rPr>
              <a:t>    at the Meeting Ensuring They are </a:t>
            </a:r>
          </a:p>
          <a:p>
            <a:r>
              <a:rPr lang="en-US" dirty="0">
                <a:solidFill>
                  <a:srgbClr val="000066"/>
                </a:solidFill>
              </a:rPr>
              <a:t>    identical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42122F-D090-6834-DAF4-6E17B425403C}"/>
              </a:ext>
            </a:extLst>
          </p:cNvPr>
          <p:cNvSpPr txBox="1"/>
          <p:nvPr/>
        </p:nvSpPr>
        <p:spPr>
          <a:xfrm>
            <a:off x="8122687" y="1835319"/>
            <a:ext cx="2674622" cy="2862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66"/>
                </a:solidFill>
              </a:rPr>
              <a:t>Accounting for Funds</a:t>
            </a:r>
          </a:p>
          <a:p>
            <a:endParaRPr lang="en-US" dirty="0">
              <a:solidFill>
                <a:srgbClr val="000066"/>
              </a:solidFill>
            </a:endParaRPr>
          </a:p>
          <a:p>
            <a:pPr marL="342900" indent="-342900">
              <a:buAutoNum type="arabicParenR"/>
            </a:pPr>
            <a:r>
              <a:rPr lang="en-US" dirty="0">
                <a:solidFill>
                  <a:srgbClr val="000066"/>
                </a:solidFill>
              </a:rPr>
              <a:t>FS Enters Receipts into MB</a:t>
            </a:r>
          </a:p>
          <a:p>
            <a:pPr marL="342900" indent="-342900">
              <a:buAutoNum type="arabicParenR"/>
            </a:pPr>
            <a:r>
              <a:rPr lang="en-US" dirty="0">
                <a:solidFill>
                  <a:srgbClr val="000066"/>
                </a:solidFill>
              </a:rPr>
              <a:t>FS Presents Receipts to </a:t>
            </a:r>
          </a:p>
          <a:p>
            <a:r>
              <a:rPr lang="en-US" dirty="0">
                <a:solidFill>
                  <a:srgbClr val="000066"/>
                </a:solidFill>
              </a:rPr>
              <a:t>      Treas. and Both Sign</a:t>
            </a:r>
          </a:p>
          <a:p>
            <a:r>
              <a:rPr lang="en-US" dirty="0">
                <a:solidFill>
                  <a:srgbClr val="000066"/>
                </a:solidFill>
              </a:rPr>
              <a:t>3)  FS Retains Signed Copy</a:t>
            </a:r>
          </a:p>
          <a:p>
            <a:r>
              <a:rPr lang="en-US" dirty="0">
                <a:solidFill>
                  <a:srgbClr val="000066"/>
                </a:solidFill>
              </a:rPr>
              <a:t>      And Treas. Retains a</a:t>
            </a:r>
          </a:p>
          <a:p>
            <a:r>
              <a:rPr lang="en-US" dirty="0">
                <a:solidFill>
                  <a:srgbClr val="000066"/>
                </a:solidFill>
              </a:rPr>
              <a:t>      Copy </a:t>
            </a:r>
          </a:p>
          <a:p>
            <a:r>
              <a:rPr lang="en-US" dirty="0">
                <a:solidFill>
                  <a:srgbClr val="000066"/>
                </a:solidFill>
              </a:rPr>
              <a:t>4)  Retained for Audit</a:t>
            </a:r>
          </a:p>
        </p:txBody>
      </p:sp>
    </p:spTree>
    <p:extLst>
      <p:ext uri="{BB962C8B-B14F-4D97-AF65-F5344CB8AC3E}">
        <p14:creationId xmlns:p14="http://schemas.microsoft.com/office/powerpoint/2010/main" val="17402615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5EBAA-8BFE-AFEE-7895-68A1C0807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3397"/>
            <a:ext cx="9959109" cy="98609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Vouchers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(AKA: Order on Treasurer or Warrant Voucher)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20D5CE-668B-1945-321C-BD5F85FF9D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6354" y="1568780"/>
            <a:ext cx="5053747" cy="356540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AB29D2-CC9D-B849-C597-2E9ECFD88471}"/>
              </a:ext>
            </a:extLst>
          </p:cNvPr>
          <p:cNvSpPr txBox="1"/>
          <p:nvPr/>
        </p:nvSpPr>
        <p:spPr>
          <a:xfrm>
            <a:off x="1389476" y="5174138"/>
            <a:ext cx="8667501" cy="369332"/>
          </a:xfrm>
          <a:prstGeom prst="rect">
            <a:avLst/>
          </a:prstGeom>
          <a:solidFill>
            <a:srgbClr val="92D050"/>
          </a:solidFill>
          <a:ln>
            <a:solidFill>
              <a:srgbClr val="000066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66"/>
                </a:solidFill>
              </a:rPr>
              <a:t>No check is to be written without a voucher signed by the FS and Countersigned by the GK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3F2B30-CB11-D729-87B6-9C9383C35C9B}"/>
              </a:ext>
            </a:extLst>
          </p:cNvPr>
          <p:cNvSpPr txBox="1"/>
          <p:nvPr/>
        </p:nvSpPr>
        <p:spPr>
          <a:xfrm>
            <a:off x="333070" y="2149311"/>
            <a:ext cx="2919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Trustees Must Review All Bills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F3631F-F8F9-4F5E-5D04-CB568453C99A}"/>
              </a:ext>
            </a:extLst>
          </p:cNvPr>
          <p:cNvSpPr txBox="1"/>
          <p:nvPr/>
        </p:nvSpPr>
        <p:spPr>
          <a:xfrm>
            <a:off x="8399282" y="2651524"/>
            <a:ext cx="2554664" cy="1665952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none" lIns="72000" tIns="72000" rIns="72000" bIns="72000" rtlCol="0" anchor="ctr" anchorCtr="0"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b="1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Nice to know: </a:t>
            </a:r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Checks  are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Signed by the Treasurer: They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Do Not Need to be Countersigned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 by the GK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dirty="0">
                <a:solidFill>
                  <a:srgbClr val="000066"/>
                </a:solidFill>
              </a:rPr>
              <a:t>(Ref: Officer Desk Reference –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dirty="0">
                <a:solidFill>
                  <a:srgbClr val="000066"/>
                </a:solidFill>
              </a:rPr>
              <a:t>Financial Issues</a:t>
            </a:r>
            <a:endParaRPr lang="en-US" sz="1400" i="0" u="none" strike="noStrike" kern="1200" dirty="0">
              <a:solidFill>
                <a:srgbClr val="000066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2F41919-1A10-ED28-5237-D2529C4E3BBD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7843101" y="3484500"/>
            <a:ext cx="556181" cy="163673"/>
          </a:xfrm>
          <a:prstGeom prst="straightConnector1">
            <a:avLst/>
          </a:prstGeom>
          <a:ln w="28575">
            <a:solidFill>
              <a:srgbClr val="00006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9986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B64760A-1FE9-40AB-A751-4E8A4A868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900" y="273104"/>
            <a:ext cx="9021987" cy="6912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Forms and Programs</a:t>
            </a:r>
            <a:endParaRPr lang="en-US" b="1" dirty="0">
              <a:solidFill>
                <a:srgbClr val="00006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D6D0E-DF2E-4423-AF87-8526244C6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212" y="1251299"/>
            <a:ext cx="8722443" cy="383917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000066"/>
                </a:solidFill>
              </a:rPr>
              <a:t>Who is Responsible?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66"/>
                </a:solidFill>
              </a:rPr>
              <a:t>Most are Electronic: Scan/Email or Mail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66"/>
                </a:solidFill>
              </a:rPr>
              <a:t>Due Dates</a:t>
            </a:r>
          </a:p>
          <a:p>
            <a:pPr lvl="1"/>
            <a:r>
              <a:rPr lang="en-US" sz="2800" dirty="0">
                <a:solidFill>
                  <a:srgbClr val="000066"/>
                </a:solidFill>
              </a:rPr>
              <a:t>Identified in Knightline, Council Statements, and Websites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66"/>
                </a:solidFill>
              </a:rPr>
              <a:t>What about charitable events like One Rose, One Life, BAM, RSVP, etc.?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66"/>
                </a:solidFill>
              </a:rPr>
              <a:t>Forms: SF7, Audits, 10784 etc.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46D60B7-F35D-4568-8DED-A03B87204688}"/>
              </a:ext>
            </a:extLst>
          </p:cNvPr>
          <p:cNvSpPr txBox="1">
            <a:spLocks/>
          </p:cNvSpPr>
          <p:nvPr/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115818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539" b="1" kern="1200" cap="all" spc="0" baseline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25F350E-322F-4E86-B0D0-EA611A6BBE47}"/>
              </a:ext>
            </a:extLst>
          </p:cNvPr>
          <p:cNvSpPr txBox="1">
            <a:spLocks/>
          </p:cNvSpPr>
          <p:nvPr/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5344" indent="-255344" algn="l" defTabSz="1158189" rtl="0" eaLnBrk="1" latinLnBrk="0" hangingPunct="1">
              <a:spcBef>
                <a:spcPts val="1775"/>
              </a:spcBef>
              <a:buClr>
                <a:schemeClr val="accent1"/>
              </a:buClr>
              <a:buFont typeface="Arial" pitchFamily="34" charset="0"/>
              <a:buChar char="•"/>
              <a:defRPr sz="2285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2936" indent="-355667" algn="l" defTabSz="1158189" rtl="0" eaLnBrk="1" latinLnBrk="0" hangingPunct="1">
              <a:spcBef>
                <a:spcPts val="635"/>
              </a:spcBef>
              <a:buClr>
                <a:schemeClr val="accent1"/>
              </a:buClr>
              <a:buFont typeface="Arial" pitchFamily="34" charset="0"/>
              <a:buChar char="–"/>
              <a:defRPr sz="2285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70924" indent="-223429" algn="l" defTabSz="1158189" rtl="0" eaLnBrk="1" latinLnBrk="0" hangingPunct="1">
              <a:spcBef>
                <a:spcPts val="635"/>
              </a:spcBef>
              <a:buClr>
                <a:schemeClr val="accent1"/>
              </a:buClr>
              <a:buFont typeface="Arial" pitchFamily="34" charset="0"/>
              <a:buChar char="-"/>
              <a:defRPr sz="2285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4372" indent="-223429" algn="l" defTabSz="1158189" rtl="0" eaLnBrk="1" latinLnBrk="0" hangingPunct="1">
              <a:spcBef>
                <a:spcPts val="635"/>
              </a:spcBef>
              <a:buClr>
                <a:schemeClr val="accent1"/>
              </a:buClr>
              <a:buFont typeface="Arial" pitchFamily="34" charset="0"/>
              <a:buChar char="-"/>
              <a:defRPr sz="2285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17785" indent="-218871" algn="l" defTabSz="1158189" rtl="0" eaLnBrk="1" latinLnBrk="0" hangingPunct="1">
              <a:spcBef>
                <a:spcPts val="635"/>
              </a:spcBef>
              <a:buClr>
                <a:schemeClr val="accent1"/>
              </a:buClr>
              <a:buFont typeface="Arial" pitchFamily="34" charset="0"/>
              <a:buChar char="-"/>
              <a:defRPr sz="2285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185032" indent="-289546" algn="l" defTabSz="115818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64128" indent="-289546" algn="l" defTabSz="115818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43223" indent="-289546" algn="l" defTabSz="115818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22320" indent="-289546" algn="l" defTabSz="115818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6318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187" y="140543"/>
            <a:ext cx="8987987" cy="6912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Supreme Due Dates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A0E65C-EB87-F366-BE56-56C37FC48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35" y="1048559"/>
            <a:ext cx="7973498" cy="455172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2B0F3326-E9DB-A347-77E2-F58C0F608C16}"/>
              </a:ext>
            </a:extLst>
          </p:cNvPr>
          <p:cNvSpPr/>
          <p:nvPr/>
        </p:nvSpPr>
        <p:spPr>
          <a:xfrm>
            <a:off x="429970" y="3930415"/>
            <a:ext cx="6066258" cy="387067"/>
          </a:xfrm>
          <a:prstGeom prst="ellipse">
            <a:avLst/>
          </a:prstGeom>
          <a:noFill/>
          <a:ln w="3810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E2348E-4067-DB32-C1DA-162D1BCD5652}"/>
              </a:ext>
            </a:extLst>
          </p:cNvPr>
          <p:cNvSpPr txBox="1"/>
          <p:nvPr/>
        </p:nvSpPr>
        <p:spPr>
          <a:xfrm>
            <a:off x="8529870" y="2781850"/>
            <a:ext cx="2273248" cy="2297129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none" lIns="72000" tIns="72000" rIns="72000" bIns="72000" rtlCol="0" anchor="ctr" anchorCtr="0"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b="1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Nice to know: </a:t>
            </a:r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Form 1845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is used for “Normal” Billing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 Procedures. Council  that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participates in AMI should use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temporary billing procedures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outlined In Fraternal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Excellence Guide #11619 </a:t>
            </a:r>
            <a:endParaRPr lang="en-US" sz="1400" dirty="0">
              <a:solidFill>
                <a:srgbClr val="000066"/>
              </a:solidFill>
            </a:endParaRP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pages 37 and 38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B923A31-BBE0-F78A-A848-D8F8C999DBA6}"/>
              </a:ext>
            </a:extLst>
          </p:cNvPr>
          <p:cNvCxnSpPr>
            <a:cxnSpLocks/>
            <a:stCxn id="8" idx="6"/>
            <a:endCxn id="3" idx="1"/>
          </p:cNvCxnSpPr>
          <p:nvPr/>
        </p:nvCxnSpPr>
        <p:spPr>
          <a:xfrm flipV="1">
            <a:off x="6496228" y="3930415"/>
            <a:ext cx="2033642" cy="193534"/>
          </a:xfrm>
          <a:prstGeom prst="straightConnector1">
            <a:avLst/>
          </a:prstGeom>
          <a:ln w="50800"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FAC0BC9-6616-D9EB-565E-D3A28D7BF0D4}"/>
              </a:ext>
            </a:extLst>
          </p:cNvPr>
          <p:cNvSpPr txBox="1"/>
          <p:nvPr/>
        </p:nvSpPr>
        <p:spPr>
          <a:xfrm>
            <a:off x="8529870" y="1165394"/>
            <a:ext cx="2273248" cy="1282805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none" lIns="72000" tIns="72000" rIns="72000" bIns="72000" rtlCol="0" anchor="ctr" anchorCtr="0"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b="1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Nice to know: </a:t>
            </a:r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Supreme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recommends Officers Screen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or Service Screen on Member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Management. “Fill and Forget”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D313721-7D41-8098-90E3-F3449BAB4658}"/>
              </a:ext>
            </a:extLst>
          </p:cNvPr>
          <p:cNvSpPr/>
          <p:nvPr/>
        </p:nvSpPr>
        <p:spPr>
          <a:xfrm>
            <a:off x="256102" y="1460142"/>
            <a:ext cx="7973498" cy="1085095"/>
          </a:xfrm>
          <a:prstGeom prst="ellipse">
            <a:avLst/>
          </a:prstGeom>
          <a:noFill/>
          <a:ln w="3810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9B22892-4E86-3300-260D-38DF79246CCB}"/>
              </a:ext>
            </a:extLst>
          </p:cNvPr>
          <p:cNvCxnSpPr>
            <a:cxnSpLocks/>
            <a:stCxn id="13" idx="6"/>
            <a:endCxn id="12" idx="1"/>
          </p:cNvCxnSpPr>
          <p:nvPr/>
        </p:nvCxnSpPr>
        <p:spPr>
          <a:xfrm flipV="1">
            <a:off x="8229600" y="1806797"/>
            <a:ext cx="300270" cy="195893"/>
          </a:xfrm>
          <a:prstGeom prst="straightConnector1">
            <a:avLst/>
          </a:prstGeom>
          <a:ln w="50800"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6341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95BEB09-51F8-4151-AEFE-3AA8A6A3E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947" y="310029"/>
            <a:ext cx="9026087" cy="6912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Due Dates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3A61C76-09AC-4C06-B3A1-3D54395009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7450" y="1300867"/>
            <a:ext cx="7753082" cy="425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6577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C6126A7-2670-F65B-6E2B-24A6D1B8DE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5929" y="1088331"/>
            <a:ext cx="7446403" cy="45650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BE4248-973B-4EBB-8727-C6372765C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968" y="0"/>
            <a:ext cx="9572626" cy="96329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Supreme and State Assessments</a:t>
            </a:r>
            <a:br>
              <a:rPr lang="en-US" sz="2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(Due Upon Receipt)</a:t>
            </a:r>
            <a:endParaRPr lang="en-US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000FB28-07A1-D79E-CD30-F485B859A343}"/>
              </a:ext>
            </a:extLst>
          </p:cNvPr>
          <p:cNvSpPr/>
          <p:nvPr/>
        </p:nvSpPr>
        <p:spPr>
          <a:xfrm>
            <a:off x="4793629" y="4175684"/>
            <a:ext cx="1045030" cy="513806"/>
          </a:xfrm>
          <a:prstGeom prst="ellipse">
            <a:avLst/>
          </a:prstGeom>
          <a:noFill/>
          <a:ln w="3810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7852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061C8-E793-481F-AB13-75A984877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949" y="174211"/>
            <a:ext cx="8974363" cy="6912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03736-F9AF-435E-9267-0842CB957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949" y="943187"/>
            <a:ext cx="8659381" cy="4666709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300" dirty="0">
                <a:solidFill>
                  <a:srgbClr val="000066"/>
                </a:solidFill>
              </a:rPr>
              <a:t>Audit is Required Semi-Annually</a:t>
            </a:r>
          </a:p>
          <a:p>
            <a:pPr marL="0" indent="0">
              <a:buNone/>
            </a:pPr>
            <a:r>
              <a:rPr lang="en-US" sz="3300" dirty="0">
                <a:solidFill>
                  <a:srgbClr val="000066"/>
                </a:solidFill>
              </a:rPr>
              <a:t>Conducted by Grand Knight and the Trustees</a:t>
            </a:r>
          </a:p>
          <a:p>
            <a:pPr marL="0" indent="0">
              <a:buNone/>
            </a:pPr>
            <a:r>
              <a:rPr lang="en-US" sz="3300" dirty="0">
                <a:solidFill>
                  <a:srgbClr val="000066"/>
                </a:solidFill>
              </a:rPr>
              <a:t>Requires Close Coordination Between Auditors, Treasurer, and FS</a:t>
            </a:r>
          </a:p>
          <a:p>
            <a:pPr marL="0" indent="0">
              <a:buNone/>
            </a:pPr>
            <a:r>
              <a:rPr lang="en-US" sz="3300" dirty="0">
                <a:solidFill>
                  <a:srgbClr val="000066"/>
                </a:solidFill>
              </a:rPr>
              <a:t>FS needs to Produce the Report of Receipts and Report of Vouchers</a:t>
            </a:r>
          </a:p>
          <a:p>
            <a:pPr marL="0" indent="0">
              <a:buNone/>
            </a:pPr>
            <a:r>
              <a:rPr lang="en-US" sz="3300" dirty="0">
                <a:solidFill>
                  <a:srgbClr val="000066"/>
                </a:solidFill>
              </a:rPr>
              <a:t>Treasurer Produces His Ledger to the Auditors</a:t>
            </a:r>
          </a:p>
          <a:p>
            <a:pPr marL="0" indent="0">
              <a:buNone/>
            </a:pPr>
            <a:r>
              <a:rPr lang="en-US" sz="3300" dirty="0">
                <a:solidFill>
                  <a:srgbClr val="000066"/>
                </a:solidFill>
              </a:rPr>
              <a:t>Documented and Signed on Audit Form 1295</a:t>
            </a:r>
          </a:p>
          <a:p>
            <a:pPr marL="0" indent="0">
              <a:buNone/>
            </a:pPr>
            <a:r>
              <a:rPr lang="en-US" sz="3300" dirty="0">
                <a:solidFill>
                  <a:srgbClr val="000066"/>
                </a:solidFill>
              </a:rPr>
              <a:t>Completed audit is Forwarded to Supreme, DD and Executive Secretary (Ray G)</a:t>
            </a:r>
          </a:p>
          <a:p>
            <a:pPr lvl="1"/>
            <a:r>
              <a:rPr lang="en-US" sz="2800" dirty="0">
                <a:solidFill>
                  <a:srgbClr val="000066"/>
                </a:solidFill>
              </a:rPr>
              <a:t>He Maintains for the State Deputy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5F925F-D55B-7734-01DD-B26D230B9BFD}"/>
              </a:ext>
            </a:extLst>
          </p:cNvPr>
          <p:cNvSpPr txBox="1"/>
          <p:nvPr/>
        </p:nvSpPr>
        <p:spPr>
          <a:xfrm>
            <a:off x="8343295" y="2292276"/>
            <a:ext cx="2488677" cy="1968529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none" lIns="72000" tIns="72000" rIns="72000" bIns="72000" rtlCol="0" anchor="ctr" anchorCtr="0"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600" b="1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Nice to know: </a:t>
            </a:r>
            <a:r>
              <a:rPr lang="en-US" sz="1600" dirty="0">
                <a:solidFill>
                  <a:srgbClr val="000066"/>
                </a:solidFill>
              </a:rPr>
              <a:t>P</a:t>
            </a:r>
            <a:r>
              <a:rPr lang="en-US" sz="16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rocess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6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explained in Fraternal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6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Excellence Guide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6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pages 16 to 18.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600" dirty="0">
                <a:solidFill>
                  <a:srgbClr val="000066"/>
                </a:solidFill>
              </a:rPr>
              <a:t>Supreme Training Video: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800" b="1" u="sng" dirty="0">
                <a:solidFill>
                  <a:srgbClr val="EF3B3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2"/>
              </a:rPr>
              <a:t>Audit Training Video</a:t>
            </a:r>
            <a:endParaRPr lang="en-US" sz="1800" b="1" u="sng" dirty="0">
              <a:solidFill>
                <a:srgbClr val="EF3B39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endParaRPr lang="en-US" sz="1600" i="0" u="none" strike="noStrike" kern="1200" dirty="0">
              <a:solidFill>
                <a:srgbClr val="000066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A2F9AA-6D88-32DD-EE87-E922279B6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5790" y="389005"/>
            <a:ext cx="232410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3131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3D53B645-20F3-7A18-F00B-43790ADAA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689" y="90909"/>
            <a:ext cx="9959109" cy="66711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Form 1295-1 and 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D085167-1738-ED8F-474F-C20F57CF3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630" y="758021"/>
            <a:ext cx="7566440" cy="489108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BBFADD6-155F-E3E0-A488-24D8E261CA1A}"/>
              </a:ext>
            </a:extLst>
          </p:cNvPr>
          <p:cNvSpPr txBox="1"/>
          <p:nvPr/>
        </p:nvSpPr>
        <p:spPr>
          <a:xfrm>
            <a:off x="178748" y="3805557"/>
            <a:ext cx="2273248" cy="837053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none" lIns="72000" tIns="72000" rIns="72000" bIns="72000" rtlCol="0" anchor="ctr" anchorCtr="0">
            <a:noAutofit/>
          </a:bodyPr>
          <a:lstStyle/>
          <a:p>
            <a:pPr algn="ctr"/>
            <a:r>
              <a:rPr lang="en-US" sz="1400" b="1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Nice to know: </a:t>
            </a:r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Minimum</a:t>
            </a:r>
          </a:p>
          <a:p>
            <a:pPr algn="ctr"/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 to sign: two trustees and </a:t>
            </a:r>
          </a:p>
          <a:p>
            <a:pPr algn="ctr"/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the GK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8499AA-A314-0499-6474-9A3A5DB31D06}"/>
              </a:ext>
            </a:extLst>
          </p:cNvPr>
          <p:cNvSpPr txBox="1"/>
          <p:nvPr/>
        </p:nvSpPr>
        <p:spPr>
          <a:xfrm>
            <a:off x="178748" y="2427986"/>
            <a:ext cx="2273248" cy="1232021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none" lIns="72000" tIns="72000" rIns="72000" bIns="72000" rtlCol="0" anchor="ctr" anchorCtr="0">
            <a:noAutofit/>
          </a:bodyPr>
          <a:lstStyle/>
          <a:p>
            <a:pPr algn="ctr"/>
            <a:r>
              <a:rPr lang="en-US" sz="1400" b="1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Nice to know: </a:t>
            </a:r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Provide paper</a:t>
            </a:r>
          </a:p>
          <a:p>
            <a:pPr algn="ctr"/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copies of transactions (i.e. </a:t>
            </a:r>
          </a:p>
          <a:p>
            <a:pPr algn="ctr"/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credit card receipts, grocery </a:t>
            </a:r>
          </a:p>
          <a:p>
            <a:pPr algn="ctr"/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receipts,  internet purchase </a:t>
            </a:r>
          </a:p>
          <a:p>
            <a:pPr algn="ctr"/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receipts, </a:t>
            </a:r>
            <a:r>
              <a:rPr lang="en-US" sz="1400" i="0" u="none" strike="noStrike" kern="1200" dirty="0" err="1">
                <a:solidFill>
                  <a:srgbClr val="000066"/>
                </a:solidFill>
                <a:latin typeface="+mn-lt"/>
                <a:ea typeface="+mn-ea"/>
                <a:cs typeface="+mn-cs"/>
              </a:rPr>
              <a:t>etc</a:t>
            </a:r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,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D72992-91D8-EFA3-EFD4-0C7E750322EE}"/>
              </a:ext>
            </a:extLst>
          </p:cNvPr>
          <p:cNvSpPr txBox="1"/>
          <p:nvPr/>
        </p:nvSpPr>
        <p:spPr>
          <a:xfrm>
            <a:off x="178749" y="1425051"/>
            <a:ext cx="2273247" cy="750032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none" lIns="72000" tIns="72000" rIns="72000" bIns="72000" rtlCol="0" anchor="ctr" anchorCtr="0"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b="1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Nice to know: </a:t>
            </a:r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Save time and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significant effort by using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Member Management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A60C07B-2C5E-69EC-D591-51846960B51E}"/>
              </a:ext>
            </a:extLst>
          </p:cNvPr>
          <p:cNvSpPr/>
          <p:nvPr/>
        </p:nvSpPr>
        <p:spPr>
          <a:xfrm>
            <a:off x="2754630" y="2300139"/>
            <a:ext cx="772998" cy="348792"/>
          </a:xfrm>
          <a:prstGeom prst="ellipse">
            <a:avLst/>
          </a:prstGeom>
          <a:noFill/>
          <a:ln w="2540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B971854-555D-C713-2CE7-0CE8EE034448}"/>
              </a:ext>
            </a:extLst>
          </p:cNvPr>
          <p:cNvCxnSpPr>
            <a:cxnSpLocks/>
            <a:stCxn id="18" idx="3"/>
            <a:endCxn id="19" idx="2"/>
          </p:cNvCxnSpPr>
          <p:nvPr/>
        </p:nvCxnSpPr>
        <p:spPr>
          <a:xfrm>
            <a:off x="2451996" y="1800067"/>
            <a:ext cx="302634" cy="674468"/>
          </a:xfrm>
          <a:prstGeom prst="straightConnector1">
            <a:avLst/>
          </a:prstGeom>
          <a:ln w="25400"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C2BF01E4-A126-0370-9D03-09DDB9742719}"/>
              </a:ext>
            </a:extLst>
          </p:cNvPr>
          <p:cNvSpPr/>
          <p:nvPr/>
        </p:nvSpPr>
        <p:spPr>
          <a:xfrm>
            <a:off x="4549698" y="4847214"/>
            <a:ext cx="1628078" cy="497783"/>
          </a:xfrm>
          <a:prstGeom prst="ellipse">
            <a:avLst/>
          </a:prstGeom>
          <a:noFill/>
          <a:ln w="2540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1108FFA-E5C0-19C5-A21D-FC5BDB8FAA5E}"/>
              </a:ext>
            </a:extLst>
          </p:cNvPr>
          <p:cNvCxnSpPr>
            <a:cxnSpLocks/>
            <a:stCxn id="16" idx="3"/>
            <a:endCxn id="3" idx="2"/>
          </p:cNvCxnSpPr>
          <p:nvPr/>
        </p:nvCxnSpPr>
        <p:spPr>
          <a:xfrm>
            <a:off x="2451996" y="4224084"/>
            <a:ext cx="2097702" cy="872022"/>
          </a:xfrm>
          <a:prstGeom prst="straightConnector1">
            <a:avLst/>
          </a:prstGeom>
          <a:ln w="25400"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252772A-0D62-0926-DDB3-DDC6C346ED81}"/>
              </a:ext>
            </a:extLst>
          </p:cNvPr>
          <p:cNvSpPr txBox="1"/>
          <p:nvPr/>
        </p:nvSpPr>
        <p:spPr>
          <a:xfrm>
            <a:off x="178748" y="4778721"/>
            <a:ext cx="2273248" cy="837053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none" lIns="72000" tIns="72000" rIns="72000" bIns="72000" rtlCol="0" anchor="ctr" anchorCtr="0">
            <a:noAutofit/>
          </a:bodyPr>
          <a:lstStyle/>
          <a:p>
            <a:pPr algn="ctr"/>
            <a:r>
              <a:rPr lang="en-US" sz="1400" b="1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Nice to know: </a:t>
            </a:r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Latest version </a:t>
            </a:r>
          </a:p>
          <a:p>
            <a:pPr algn="ctr"/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dated 1/23</a:t>
            </a:r>
          </a:p>
        </p:txBody>
      </p:sp>
    </p:spTree>
    <p:extLst>
      <p:ext uri="{BB962C8B-B14F-4D97-AF65-F5344CB8AC3E}">
        <p14:creationId xmlns:p14="http://schemas.microsoft.com/office/powerpoint/2010/main" val="27001186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78100-4DCE-43DA-A84C-BEECD736F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168" y="79493"/>
            <a:ext cx="8993427" cy="6912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</a:t>
            </a:r>
            <a:endParaRPr lang="en-US" sz="32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6EE997-F8D1-EE4E-98E4-D885D13CE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4609" y="983593"/>
            <a:ext cx="8160697" cy="44035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BEE7D02-45FF-16DB-275B-7728E919DDB0}"/>
              </a:ext>
            </a:extLst>
          </p:cNvPr>
          <p:cNvSpPr txBox="1"/>
          <p:nvPr/>
        </p:nvSpPr>
        <p:spPr>
          <a:xfrm>
            <a:off x="136608" y="1019841"/>
            <a:ext cx="2307745" cy="1459741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none" lIns="72000" tIns="72000" rIns="72000" bIns="72000" rtlCol="0" anchor="ctr" anchorCtr="0"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600" b="1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Nice to know: </a:t>
            </a:r>
            <a:r>
              <a:rPr lang="en-US" sz="16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Don’t hold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6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Money on Jun 30</a:t>
            </a:r>
            <a:r>
              <a:rPr lang="en-US" sz="1600" i="0" u="none" strike="noStrike" kern="1200" baseline="300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th</a:t>
            </a:r>
            <a:r>
              <a:rPr lang="en-US" sz="16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 and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6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Dec 31</a:t>
            </a:r>
            <a:r>
              <a:rPr lang="en-US" sz="1600" i="0" u="none" strike="noStrike" kern="1200" baseline="300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st</a:t>
            </a:r>
            <a:r>
              <a:rPr lang="en-US" sz="1600" baseline="30000" dirty="0">
                <a:solidFill>
                  <a:srgbClr val="000066"/>
                </a:solidFill>
              </a:rPr>
              <a:t> </a:t>
            </a:r>
            <a:r>
              <a:rPr lang="en-US" sz="1600" dirty="0">
                <a:solidFill>
                  <a:srgbClr val="000066"/>
                </a:solidFill>
              </a:rPr>
              <a:t>So “Cash on hand”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600" dirty="0">
                <a:solidFill>
                  <a:srgbClr val="000066"/>
                </a:solidFill>
              </a:rPr>
              <a:t> beginning and end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600" dirty="0">
                <a:solidFill>
                  <a:srgbClr val="000066"/>
                </a:solidFill>
              </a:rPr>
              <a:t>should be $0.00</a:t>
            </a:r>
            <a:endParaRPr lang="en-US" sz="1600" i="0" u="none" strike="noStrike" kern="1200" dirty="0">
              <a:solidFill>
                <a:srgbClr val="000066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2C9CA23-421B-19F8-8EC0-377A8876491F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2444353" y="1713825"/>
            <a:ext cx="3471083" cy="35887"/>
          </a:xfrm>
          <a:prstGeom prst="straightConnector1">
            <a:avLst/>
          </a:prstGeom>
          <a:ln w="19050">
            <a:solidFill>
              <a:srgbClr val="00006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303CA33-857F-5299-0B87-5975988F7598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2444353" y="1749712"/>
            <a:ext cx="3320827" cy="2231273"/>
          </a:xfrm>
          <a:prstGeom prst="straightConnector1">
            <a:avLst/>
          </a:prstGeom>
          <a:ln w="19050">
            <a:solidFill>
              <a:srgbClr val="00006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208AC8F-5508-FE7D-F347-7261EEE45549}"/>
              </a:ext>
            </a:extLst>
          </p:cNvPr>
          <p:cNvSpPr txBox="1"/>
          <p:nvPr/>
        </p:nvSpPr>
        <p:spPr>
          <a:xfrm>
            <a:off x="136608" y="2889889"/>
            <a:ext cx="2307745" cy="2590442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none" lIns="72000" tIns="72000" rIns="72000" bIns="72000" rtlCol="0" anchor="ctr" anchorCtr="0"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600" b="1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Nice to know: </a:t>
            </a:r>
            <a:r>
              <a:rPr lang="en-US" sz="16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Since</a:t>
            </a:r>
            <a:r>
              <a:rPr lang="en-US" sz="1600" b="1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you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6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only have three lines to list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6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other sources of cash, l</a:t>
            </a:r>
            <a:r>
              <a:rPr lang="en-US" sz="1600" dirty="0">
                <a:solidFill>
                  <a:srgbClr val="000066"/>
                </a:solidFill>
              </a:rPr>
              <a:t>ist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600" dirty="0">
                <a:solidFill>
                  <a:srgbClr val="000066"/>
                </a:solidFill>
              </a:rPr>
              <a:t>two largest sources and use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600" dirty="0">
                <a:solidFill>
                  <a:srgbClr val="000066"/>
                </a:solidFill>
              </a:rPr>
              <a:t>the term “miscellaneous”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600" dirty="0">
                <a:solidFill>
                  <a:srgbClr val="000066"/>
                </a:solidFill>
              </a:rPr>
              <a:t>for the third source. All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600" dirty="0">
                <a:solidFill>
                  <a:srgbClr val="000066"/>
                </a:solidFill>
              </a:rPr>
              <a:t>remaining </a:t>
            </a:r>
            <a:r>
              <a:rPr lang="en-US" sz="16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sources of cash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6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 should be listed in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6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miscellaneous line.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CF3A50D-CB27-DE7F-19D3-300312C7E143}"/>
              </a:ext>
            </a:extLst>
          </p:cNvPr>
          <p:cNvCxnSpPr>
            <a:cxnSpLocks/>
            <a:stCxn id="22" idx="3"/>
          </p:cNvCxnSpPr>
          <p:nvPr/>
        </p:nvCxnSpPr>
        <p:spPr>
          <a:xfrm flipV="1">
            <a:off x="2444353" y="2663565"/>
            <a:ext cx="857839" cy="1521545"/>
          </a:xfrm>
          <a:prstGeom prst="straightConnector1">
            <a:avLst/>
          </a:prstGeom>
          <a:ln w="19050">
            <a:solidFill>
              <a:srgbClr val="00006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B51D3E8-16AB-2433-7FB6-053FE2CCE7D7}"/>
              </a:ext>
            </a:extLst>
          </p:cNvPr>
          <p:cNvCxnSpPr>
            <a:cxnSpLocks/>
            <a:stCxn id="22" idx="3"/>
          </p:cNvCxnSpPr>
          <p:nvPr/>
        </p:nvCxnSpPr>
        <p:spPr>
          <a:xfrm flipV="1">
            <a:off x="2444353" y="2889889"/>
            <a:ext cx="867266" cy="1295221"/>
          </a:xfrm>
          <a:prstGeom prst="straightConnector1">
            <a:avLst/>
          </a:prstGeom>
          <a:ln w="19050">
            <a:solidFill>
              <a:srgbClr val="00006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992CA9F-E4F9-3685-6DB9-9987324A0EC5}"/>
              </a:ext>
            </a:extLst>
          </p:cNvPr>
          <p:cNvCxnSpPr>
            <a:cxnSpLocks/>
            <a:stCxn id="22" idx="3"/>
          </p:cNvCxnSpPr>
          <p:nvPr/>
        </p:nvCxnSpPr>
        <p:spPr>
          <a:xfrm flipV="1">
            <a:off x="2444353" y="3136853"/>
            <a:ext cx="857839" cy="1048257"/>
          </a:xfrm>
          <a:prstGeom prst="straightConnector1">
            <a:avLst/>
          </a:prstGeom>
          <a:ln w="19050">
            <a:solidFill>
              <a:srgbClr val="00006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47215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FEE2F-E78A-2770-EEC4-4AA8EF06E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66366C-E59D-51A4-8F2B-183EE65DF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498" y="840510"/>
            <a:ext cx="7454318" cy="4749337"/>
          </a:xfrm>
          <a:prstGeom prst="rect">
            <a:avLst/>
          </a:prstGeom>
          <a:ln w="25400">
            <a:solidFill>
              <a:srgbClr val="000066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410F8F5-4373-1545-A1A3-EFBEBF8796F7}"/>
              </a:ext>
            </a:extLst>
          </p:cNvPr>
          <p:cNvSpPr txBox="1"/>
          <p:nvPr/>
        </p:nvSpPr>
        <p:spPr>
          <a:xfrm>
            <a:off x="94268" y="562861"/>
            <a:ext cx="1668544" cy="1708999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none" lIns="72000" tIns="72000" rIns="72000" bIns="72000" rtlCol="0" anchor="ctr" anchorCtr="0"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b="1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Nice to know: </a:t>
            </a:r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Run an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Outstanding Balance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 Report from Member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Billing Print Center for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Members who have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not paid dues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E8F82A9-D050-D070-39D6-CECBFEF5C58E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1762812" y="1417361"/>
            <a:ext cx="990993" cy="1382400"/>
          </a:xfrm>
          <a:prstGeom prst="straightConnector1">
            <a:avLst/>
          </a:prstGeom>
          <a:ln w="19050">
            <a:solidFill>
              <a:srgbClr val="00006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FD80F97-42D8-D943-FB92-421E383E31FC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1762812" y="1417361"/>
            <a:ext cx="2700101" cy="1364623"/>
          </a:xfrm>
          <a:prstGeom prst="straightConnector1">
            <a:avLst/>
          </a:prstGeom>
          <a:ln w="19050">
            <a:solidFill>
              <a:srgbClr val="00006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8548074-769A-0DCF-BC75-840ED4B05947}"/>
              </a:ext>
            </a:extLst>
          </p:cNvPr>
          <p:cNvSpPr txBox="1"/>
          <p:nvPr/>
        </p:nvSpPr>
        <p:spPr>
          <a:xfrm>
            <a:off x="9382502" y="1072986"/>
            <a:ext cx="1562018" cy="1443972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none" lIns="72000" tIns="72000" rIns="72000" bIns="72000" rtlCol="0" anchor="ctr" anchorCtr="0"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b="1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Nice to know: </a:t>
            </a:r>
            <a:r>
              <a:rPr lang="en-US" sz="1400" dirty="0">
                <a:solidFill>
                  <a:srgbClr val="000066"/>
                </a:solidFill>
              </a:rPr>
              <a:t>Due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Supreme and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Due State Councils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will be </a:t>
            </a:r>
            <a:r>
              <a:rPr lang="en-US" sz="1400" dirty="0">
                <a:solidFill>
                  <a:srgbClr val="000066"/>
                </a:solidFill>
              </a:rPr>
              <a:t>$0.00 if up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dirty="0">
                <a:solidFill>
                  <a:srgbClr val="000066"/>
                </a:solidFill>
              </a:rPr>
              <a:t>to date </a:t>
            </a:r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on payments</a:t>
            </a:r>
          </a:p>
        </p:txBody>
      </p:sp>
    </p:spTree>
    <p:extLst>
      <p:ext uri="{BB962C8B-B14F-4D97-AF65-F5344CB8AC3E}">
        <p14:creationId xmlns:p14="http://schemas.microsoft.com/office/powerpoint/2010/main" val="3344698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2320" y="360234"/>
            <a:ext cx="9057855" cy="6912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 Financial Secretary?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563" y="1655332"/>
            <a:ext cx="4475425" cy="31838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66"/>
                </a:solidFill>
              </a:rPr>
              <a:t>Serves as Accountant of the Council (Ref: Officer Desk Reference: Financial Issues)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66"/>
                </a:solidFill>
              </a:rPr>
              <a:t>Bonded by Supreme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66"/>
                </a:solidFill>
              </a:rPr>
              <a:t>Appointed (not Elected) for 3 Years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66"/>
                </a:solidFill>
              </a:rPr>
              <a:t>Continuity When There is Turnover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66"/>
                </a:solidFill>
              </a:rPr>
              <a:t>Keeper of the Council Seal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66"/>
                </a:solidFill>
              </a:rPr>
              <a:t>Keeper of the Membership Roll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66"/>
                </a:solidFill>
              </a:rPr>
              <a:t>Constitutional Roll and Day-to-Day Management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62A5CE-3911-43AF-9286-0FF2E3BB5262}"/>
              </a:ext>
            </a:extLst>
          </p:cNvPr>
          <p:cNvSpPr txBox="1"/>
          <p:nvPr/>
        </p:nvSpPr>
        <p:spPr>
          <a:xfrm>
            <a:off x="4786619" y="1523357"/>
            <a:ext cx="5677297" cy="3183815"/>
          </a:xfrm>
          <a:prstGeom prst="rect">
            <a:avLst/>
          </a:prstGeom>
          <a:noFill/>
        </p:spPr>
        <p:txBody>
          <a:bodyPr wrap="square" lIns="72000" tIns="72000" rIns="72000" bIns="72000" rtlCol="0" anchor="ctr" anchorCtr="0">
            <a:noAutofit/>
          </a:bodyPr>
          <a:lstStyle/>
          <a:p>
            <a:pPr marR="0" lvl="0" algn="l" defTabSz="1158189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158A7"/>
              </a:buClr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n-ea"/>
                <a:cs typeface="Arial" pitchFamily="34" charset="0"/>
              </a:rPr>
              <a:t>Assists in Managing the Council Administration</a:t>
            </a:r>
          </a:p>
          <a:p>
            <a:pPr marR="0" lvl="0" algn="l" defTabSz="1158189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158A7"/>
              </a:buClr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n-ea"/>
                <a:cs typeface="Arial" pitchFamily="34" charset="0"/>
              </a:rPr>
              <a:t>Collects Dues and Other Monies Brought in</a:t>
            </a:r>
          </a:p>
          <a:p>
            <a:pPr marR="0" lvl="0" algn="l" defTabSz="1158189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158A7"/>
              </a:buClr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n-ea"/>
                <a:cs typeface="Arial" pitchFamily="34" charset="0"/>
              </a:rPr>
              <a:t>Creates Vouchers to Spend Council Funds</a:t>
            </a:r>
          </a:p>
          <a:p>
            <a:pPr marR="0" lvl="0" algn="l" defTabSz="1158189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158A7"/>
              </a:buClr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n-ea"/>
                <a:cs typeface="Arial" pitchFamily="34" charset="0"/>
              </a:rPr>
              <a:t>Initiates Retention Actions</a:t>
            </a:r>
          </a:p>
          <a:p>
            <a:pPr marR="0" lvl="0" algn="l" defTabSz="1158189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158A7"/>
              </a:buClr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n-ea"/>
                <a:cs typeface="Arial" pitchFamily="34" charset="0"/>
              </a:rPr>
              <a:t>Order Supplies w/ Grand Knight</a:t>
            </a:r>
          </a:p>
          <a:p>
            <a:pPr marR="0" lvl="0" algn="l" defTabSz="1158189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158A7"/>
              </a:buClr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n-ea"/>
                <a:cs typeface="Arial" pitchFamily="34" charset="0"/>
              </a:rPr>
              <a:t>Complete and Submit IRS Form 990</a:t>
            </a:r>
          </a:p>
          <a:p>
            <a:pPr defTabSz="1158189">
              <a:spcBef>
                <a:spcPts val="1000"/>
              </a:spcBef>
              <a:buClr>
                <a:srgbClr val="0158A7"/>
              </a:buClr>
              <a:defRPr/>
            </a:pPr>
            <a:r>
              <a:rPr lang="en-US" sz="2000" dirty="0">
                <a:solidFill>
                  <a:srgbClr val="000066"/>
                </a:solidFill>
              </a:rPr>
              <a:t>Interface with Insurance Agency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ea typeface="+mn-ea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7CFF25-4F45-4BAF-A59D-C776ED7C6AE9}"/>
              </a:ext>
            </a:extLst>
          </p:cNvPr>
          <p:cNvSpPr txBox="1"/>
          <p:nvPr/>
        </p:nvSpPr>
        <p:spPr>
          <a:xfrm>
            <a:off x="894083" y="4959819"/>
            <a:ext cx="931433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66"/>
                </a:solidFill>
              </a:rPr>
              <a:t>Along with Treasurer and GK provides Financial Transparence</a:t>
            </a:r>
          </a:p>
        </p:txBody>
      </p:sp>
    </p:spTree>
    <p:extLst>
      <p:ext uri="{BB962C8B-B14F-4D97-AF65-F5344CB8AC3E}">
        <p14:creationId xmlns:p14="http://schemas.microsoft.com/office/powerpoint/2010/main" val="17663251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7D596-4798-4F87-80EA-6B2C9D760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842" y="51624"/>
            <a:ext cx="8982075" cy="6912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Printing Membership Cards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CE381-9373-4A1B-8910-DD08CADD4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777" y="970373"/>
            <a:ext cx="5169514" cy="4642308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rgbClr val="000066"/>
                </a:solidFill>
              </a:rPr>
              <a:t>Done in Member Billing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rgbClr val="000066"/>
                </a:solidFill>
              </a:rPr>
              <a:t>Save the downloaded PDF file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rgbClr val="000066"/>
                </a:solidFill>
              </a:rPr>
              <a:t>   to your PC and close browser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rgbClr val="000066"/>
                </a:solidFill>
              </a:rPr>
              <a:t>Print from the downloaded PDF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rgbClr val="000066"/>
                </a:solidFill>
              </a:rPr>
              <a:t>   file saved to your PC</a:t>
            </a:r>
          </a:p>
          <a:p>
            <a:pPr marL="0" lvl="1" indent="0">
              <a:spcBef>
                <a:spcPts val="600"/>
              </a:spcBef>
              <a:buNone/>
            </a:pPr>
            <a:r>
              <a:rPr lang="en-US" sz="2000" dirty="0">
                <a:solidFill>
                  <a:srgbClr val="000066"/>
                </a:solidFill>
              </a:rPr>
              <a:t>Printing from browser can select wrong scale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rgbClr val="000066"/>
                </a:solidFill>
              </a:rPr>
              <a:t>Ensure “Actual Size” or “100%” Scale is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rgbClr val="000066"/>
                </a:solidFill>
              </a:rPr>
              <a:t>   selected</a:t>
            </a:r>
          </a:p>
          <a:p>
            <a:pPr marL="800100" lvl="2" indent="-342900">
              <a:spcBef>
                <a:spcPts val="600"/>
              </a:spcBef>
            </a:pPr>
            <a:r>
              <a:rPr lang="en-US" dirty="0">
                <a:solidFill>
                  <a:srgbClr val="000066"/>
                </a:solidFill>
              </a:rPr>
              <a:t>Some variations in printers</a:t>
            </a:r>
          </a:p>
          <a:p>
            <a:pPr marL="800100" lvl="2" indent="-342900">
              <a:spcBef>
                <a:spcPts val="600"/>
              </a:spcBef>
            </a:pPr>
            <a:r>
              <a:rPr lang="en-US" dirty="0">
                <a:solidFill>
                  <a:srgbClr val="000066"/>
                </a:solidFill>
              </a:rPr>
              <a:t>trial and error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rgbClr val="000066"/>
                </a:solidFill>
              </a:rPr>
              <a:t>Emboss cards IAW page 32-35 of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rgbClr val="000066"/>
                </a:solidFill>
              </a:rPr>
              <a:t>Fraternal Excellence Guide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97D2C6A-A19C-4E26-8A3D-48A599918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880" y="970371"/>
            <a:ext cx="1868805" cy="46423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FC10D6A0-E019-468A-91FA-420E1A80610B}"/>
              </a:ext>
            </a:extLst>
          </p:cNvPr>
          <p:cNvSpPr/>
          <p:nvPr/>
        </p:nvSpPr>
        <p:spPr>
          <a:xfrm>
            <a:off x="5307291" y="4647497"/>
            <a:ext cx="1491115" cy="557938"/>
          </a:xfrm>
          <a:prstGeom prst="ellipse">
            <a:avLst/>
          </a:prstGeom>
          <a:noFill/>
          <a:ln w="2540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F1E558-A4DE-4A5D-98C8-34DBECC10A0D}"/>
              </a:ext>
            </a:extLst>
          </p:cNvPr>
          <p:cNvSpPr txBox="1"/>
          <p:nvPr/>
        </p:nvSpPr>
        <p:spPr>
          <a:xfrm>
            <a:off x="7857649" y="5205435"/>
            <a:ext cx="2495325" cy="33855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Always Do a Practice Run!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4541EA-68F1-8B31-368C-696ACA545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4970" y="3190981"/>
            <a:ext cx="2765830" cy="14565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57FE88-E5CB-DBC6-B441-E59DDCB736ED}"/>
              </a:ext>
            </a:extLst>
          </p:cNvPr>
          <p:cNvSpPr txBox="1"/>
          <p:nvPr/>
        </p:nvSpPr>
        <p:spPr>
          <a:xfrm>
            <a:off x="7531112" y="1056424"/>
            <a:ext cx="3353547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800" b="1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Nice to Know: </a:t>
            </a:r>
            <a:r>
              <a:rPr lang="en-US" dirty="0">
                <a:solidFill>
                  <a:srgbClr val="000066"/>
                </a:solidFill>
              </a:rPr>
              <a:t>Membership Card </a:t>
            </a:r>
          </a:p>
          <a:p>
            <a:pPr algn="ctr"/>
            <a:r>
              <a:rPr lang="en-US" dirty="0">
                <a:solidFill>
                  <a:srgbClr val="000066"/>
                </a:solidFill>
              </a:rPr>
              <a:t>(#4817) stock paper can be </a:t>
            </a:r>
          </a:p>
          <a:p>
            <a:pPr algn="ctr"/>
            <a:r>
              <a:rPr lang="en-US" dirty="0">
                <a:solidFill>
                  <a:srgbClr val="000066"/>
                </a:solidFill>
              </a:rPr>
              <a:t>ordered through Supplies Online. </a:t>
            </a:r>
          </a:p>
          <a:p>
            <a:pPr algn="ctr"/>
            <a:r>
              <a:rPr lang="en-US" dirty="0">
                <a:solidFill>
                  <a:srgbClr val="000066"/>
                </a:solidFill>
              </a:rPr>
              <a:t>(Cards come eight to a sheet</a:t>
            </a:r>
          </a:p>
          <a:p>
            <a:pPr algn="ctr"/>
            <a:r>
              <a:rPr lang="en-US" dirty="0">
                <a:solidFill>
                  <a:srgbClr val="000066"/>
                </a:solidFill>
              </a:rPr>
              <a:t>with 25 sheets to a package, </a:t>
            </a:r>
          </a:p>
          <a:p>
            <a:pPr algn="ctr"/>
            <a:r>
              <a:rPr lang="en-US" dirty="0">
                <a:solidFill>
                  <a:srgbClr val="000066"/>
                </a:solidFill>
              </a:rPr>
              <a:t>for a total of 200 cards.)</a:t>
            </a:r>
          </a:p>
        </p:txBody>
      </p:sp>
    </p:spTree>
    <p:extLst>
      <p:ext uri="{BB962C8B-B14F-4D97-AF65-F5344CB8AC3E}">
        <p14:creationId xmlns:p14="http://schemas.microsoft.com/office/powerpoint/2010/main" val="33878226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88127-C9F7-49E1-8914-03821D7C6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138" y="0"/>
            <a:ext cx="8934450" cy="6912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IRS Form 990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E3BFF-68C0-4D5A-9A15-C65A91E23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826" y="1302934"/>
            <a:ext cx="5782174" cy="352104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000066"/>
                </a:solidFill>
              </a:rPr>
              <a:t>Required Annually - Cannot Skip a Year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66"/>
                </a:solidFill>
              </a:rPr>
              <a:t>Plenty of Notice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66"/>
                </a:solidFill>
              </a:rPr>
              <a:t>990N Electronic Post Card</a:t>
            </a:r>
          </a:p>
          <a:p>
            <a:pPr lvl="1"/>
            <a:r>
              <a:rPr lang="en-US" sz="2400" dirty="0">
                <a:solidFill>
                  <a:srgbClr val="000066"/>
                </a:solidFill>
              </a:rPr>
              <a:t>Under $50,000 in Gross Revenues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66"/>
                </a:solidFill>
              </a:rPr>
              <a:t>990-EZ: $50K to $200K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66"/>
                </a:solidFill>
              </a:rPr>
              <a:t>Form 990: &gt; $200K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66"/>
                </a:solidFill>
              </a:rPr>
              <a:t>Failure to Comply: Loss of Tax-Exempt Status and Revoking of EIN</a:t>
            </a: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6532180-954F-4D2D-9B52-321ED1AA0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204" y="623237"/>
            <a:ext cx="3313557" cy="423070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C42651-A459-4626-846A-C6C99D6EDECE}"/>
              </a:ext>
            </a:extLst>
          </p:cNvPr>
          <p:cNvSpPr txBox="1"/>
          <p:nvPr/>
        </p:nvSpPr>
        <p:spPr>
          <a:xfrm>
            <a:off x="87086" y="4970291"/>
            <a:ext cx="9485539" cy="58477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66"/>
                </a:solidFill>
              </a:rPr>
              <a:t> </a:t>
            </a:r>
            <a:r>
              <a:rPr lang="en-US" sz="1400" b="1" dirty="0">
                <a:solidFill>
                  <a:srgbClr val="00006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https://www.irs.gov/charities-non-profits/annual-electronic-filing-requirement-for-small-exempt-organizations-form-990-n-e-postcard</a:t>
            </a:r>
            <a:endParaRPr lang="en-US" sz="1400" b="1" dirty="0">
              <a:solidFill>
                <a:srgbClr val="000066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1D5AFB-D4F2-C48D-E58E-0D30DE12B21D}"/>
              </a:ext>
            </a:extLst>
          </p:cNvPr>
          <p:cNvSpPr txBox="1"/>
          <p:nvPr/>
        </p:nvSpPr>
        <p:spPr>
          <a:xfrm>
            <a:off x="5363737" y="2162256"/>
            <a:ext cx="1779884" cy="1582305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none" lIns="72000" tIns="72000" rIns="72000" bIns="72000" rtlCol="0" anchor="ctr" anchorCtr="0"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b="1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Nice to know: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Supreme recommends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using an accountant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 if you are over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$50K in revenue. </a:t>
            </a:r>
          </a:p>
        </p:txBody>
      </p:sp>
    </p:spTree>
    <p:extLst>
      <p:ext uri="{BB962C8B-B14F-4D97-AF65-F5344CB8AC3E}">
        <p14:creationId xmlns:p14="http://schemas.microsoft.com/office/powerpoint/2010/main" val="20365237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9784-91F5-46BC-9CEB-45677C21F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37" y="232671"/>
            <a:ext cx="9733726" cy="691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Suspension: Failure to Pay Dues</a:t>
            </a:r>
            <a:br>
              <a:rPr lang="en-US" sz="3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Non-AMI Councils</a:t>
            </a:r>
            <a:endParaRPr lang="en-US" sz="32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D83E8-72AF-4D1A-B0E4-FC9C88AC6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85" y="1115122"/>
            <a:ext cx="10869636" cy="4474973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Clr>
                <a:srgbClr val="000066"/>
              </a:buClr>
              <a:buNone/>
            </a:pPr>
            <a:r>
              <a:rPr lang="en-US" dirty="0">
                <a:solidFill>
                  <a:srgbClr val="000066"/>
                </a:solidFill>
              </a:rPr>
              <a:t>Ensure you sent the proper Dues Notices </a:t>
            </a:r>
          </a:p>
          <a:p>
            <a:pPr marL="346075">
              <a:spcBef>
                <a:spcPts val="600"/>
              </a:spcBef>
              <a:buClr>
                <a:srgbClr val="000066"/>
              </a:buClr>
            </a:pPr>
            <a:r>
              <a:rPr lang="en-US" sz="2000" dirty="0">
                <a:solidFill>
                  <a:srgbClr val="000066"/>
                </a:solidFill>
              </a:rPr>
              <a:t>  1</a:t>
            </a:r>
            <a:r>
              <a:rPr lang="en-US" sz="2000" baseline="30000" dirty="0">
                <a:solidFill>
                  <a:srgbClr val="000066"/>
                </a:solidFill>
              </a:rPr>
              <a:t>st</a:t>
            </a:r>
            <a:r>
              <a:rPr lang="en-US" sz="2000" dirty="0">
                <a:solidFill>
                  <a:srgbClr val="000066"/>
                </a:solidFill>
              </a:rPr>
              <a:t> Notice, 2</a:t>
            </a:r>
            <a:r>
              <a:rPr lang="en-US" sz="2000" baseline="30000" dirty="0">
                <a:solidFill>
                  <a:srgbClr val="000066"/>
                </a:solidFill>
              </a:rPr>
              <a:t>nd</a:t>
            </a:r>
            <a:r>
              <a:rPr lang="en-US" sz="2000" dirty="0">
                <a:solidFill>
                  <a:srgbClr val="000066"/>
                </a:solidFill>
              </a:rPr>
              <a:t> Notice, and Knight Alert</a:t>
            </a:r>
          </a:p>
          <a:p>
            <a:pPr marL="0" indent="0">
              <a:spcBef>
                <a:spcPts val="600"/>
              </a:spcBef>
              <a:buClr>
                <a:srgbClr val="000066"/>
              </a:buClr>
              <a:buNone/>
            </a:pPr>
            <a:r>
              <a:rPr lang="en-US" dirty="0">
                <a:solidFill>
                  <a:srgbClr val="000066"/>
                </a:solidFill>
              </a:rPr>
              <a:t>Process Intent to Retain paperwork</a:t>
            </a:r>
          </a:p>
          <a:p>
            <a:pPr marL="457200" lvl="2" indent="-342900">
              <a:spcBef>
                <a:spcPts val="600"/>
              </a:spcBef>
              <a:buClr>
                <a:srgbClr val="000066"/>
              </a:buClr>
            </a:pPr>
            <a:r>
              <a:rPr lang="en-US" dirty="0">
                <a:solidFill>
                  <a:srgbClr val="000066"/>
                </a:solidFill>
              </a:rPr>
              <a:t>Mail copy to member and email to Supreme</a:t>
            </a:r>
          </a:p>
          <a:p>
            <a:pPr marL="457200" lvl="2" indent="-342900">
              <a:spcBef>
                <a:spcPts val="600"/>
              </a:spcBef>
              <a:buClr>
                <a:srgbClr val="000066"/>
              </a:buClr>
            </a:pPr>
            <a:r>
              <a:rPr lang="en-US" dirty="0">
                <a:solidFill>
                  <a:srgbClr val="000066"/>
                </a:solidFill>
              </a:rPr>
              <a:t>Supreme and State will spend the next 60 days attempting to convince the member to remain a member and pay their dues</a:t>
            </a:r>
          </a:p>
          <a:p>
            <a:pPr marL="0" indent="0">
              <a:spcBef>
                <a:spcPts val="600"/>
              </a:spcBef>
              <a:buClr>
                <a:srgbClr val="000066"/>
              </a:buClr>
              <a:buNone/>
            </a:pPr>
            <a:r>
              <a:rPr lang="en-US" dirty="0">
                <a:solidFill>
                  <a:srgbClr val="000066"/>
                </a:solidFill>
              </a:rPr>
              <a:t>After 60 days but no Later than 90 Days, Submit Form 100 for Suspension.</a:t>
            </a:r>
          </a:p>
          <a:p>
            <a:pPr marL="457200" lvl="2" indent="-342900">
              <a:spcBef>
                <a:spcPts val="600"/>
              </a:spcBef>
              <a:buClr>
                <a:srgbClr val="000066"/>
              </a:buClr>
            </a:pPr>
            <a:r>
              <a:rPr lang="en-US" dirty="0">
                <a:solidFill>
                  <a:srgbClr val="000066"/>
                </a:solidFill>
              </a:rPr>
              <a:t>If Supreme Receives the Suspension Form 100 After the 90</a:t>
            </a:r>
            <a:r>
              <a:rPr lang="en-US" baseline="30000" dirty="0">
                <a:solidFill>
                  <a:srgbClr val="000066"/>
                </a:solidFill>
              </a:rPr>
              <a:t>th</a:t>
            </a:r>
            <a:r>
              <a:rPr lang="en-US" dirty="0">
                <a:solidFill>
                  <a:srgbClr val="000066"/>
                </a:solidFill>
              </a:rPr>
              <a:t> Day From the Intent to Retain Paperwork, You Will Need to Start Over with a New Intent to Retain Memo</a:t>
            </a:r>
          </a:p>
          <a:p>
            <a:pPr marL="0" indent="0">
              <a:spcBef>
                <a:spcPts val="600"/>
              </a:spcBef>
              <a:buClr>
                <a:srgbClr val="000066"/>
              </a:buClr>
              <a:buNone/>
            </a:pPr>
            <a:r>
              <a:rPr lang="en-US" dirty="0">
                <a:solidFill>
                  <a:srgbClr val="000066"/>
                </a:solidFill>
              </a:rPr>
              <a:t>If Insurance Member, the Suspended Member will Remain on Your Rolls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640257-D5B3-4350-BCAA-6E3B25C33A54}"/>
              </a:ext>
            </a:extLst>
          </p:cNvPr>
          <p:cNvSpPr txBox="1"/>
          <p:nvPr/>
        </p:nvSpPr>
        <p:spPr>
          <a:xfrm>
            <a:off x="8480315" y="1472073"/>
            <a:ext cx="1579069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72000" tIns="72000" rIns="72000" bIns="72000" rtlCol="0" anchor="ctr" anchorCtr="0"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b="1" dirty="0">
                <a:solidFill>
                  <a:srgbClr val="000066"/>
                </a:solidFill>
              </a:rPr>
              <a:t>Nice to know: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600" dirty="0">
                <a:solidFill>
                  <a:srgbClr val="000066"/>
                </a:solidFill>
              </a:rPr>
              <a:t>N</a:t>
            </a:r>
            <a:r>
              <a:rPr lang="en-US" sz="16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eed to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6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find out why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BDB75B-08FC-FE9D-398F-4A0A22D87244}"/>
              </a:ext>
            </a:extLst>
          </p:cNvPr>
          <p:cNvSpPr txBox="1"/>
          <p:nvPr/>
        </p:nvSpPr>
        <p:spPr>
          <a:xfrm>
            <a:off x="6394482" y="1266808"/>
            <a:ext cx="1579069" cy="13249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72000" tIns="72000" rIns="72000" bIns="72000" rtlCol="0" anchor="ctr" anchorCtr="0"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b="1" dirty="0">
                <a:solidFill>
                  <a:srgbClr val="000066"/>
                </a:solidFill>
              </a:rPr>
              <a:t>Reference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600" dirty="0">
                <a:solidFill>
                  <a:srgbClr val="000066"/>
                </a:solidFill>
              </a:rPr>
              <a:t>Fraternal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600" dirty="0">
                <a:solidFill>
                  <a:srgbClr val="000066"/>
                </a:solidFill>
              </a:rPr>
              <a:t>Excellence Guide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600" dirty="0">
                <a:solidFill>
                  <a:srgbClr val="000066"/>
                </a:solidFill>
              </a:rPr>
              <a:t>Pages 29-30</a:t>
            </a:r>
            <a:endParaRPr lang="en-US" sz="1600" i="0" u="none" strike="noStrike" kern="1200" dirty="0">
              <a:solidFill>
                <a:srgbClr val="000066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91127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892" y="0"/>
            <a:ext cx="9057855" cy="1317813"/>
          </a:xfrm>
        </p:spPr>
        <p:txBody>
          <a:bodyPr>
            <a:noAutofit/>
          </a:bodyPr>
          <a:lstStyle/>
          <a:p>
            <a:pPr algn="ctr"/>
            <a:r>
              <a:rPr lang="en-US" sz="3600" b="1" cap="none" spc="0" dirty="0">
                <a:solidFill>
                  <a:srgbClr val="0000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AFFILIATE MEMBERSHIP INITIATIVE </a:t>
            </a:r>
            <a:r>
              <a:rPr lang="en-US" sz="2800" b="1" cap="none" spc="0" dirty="0">
                <a:solidFill>
                  <a:srgbClr val="0000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Participating Councils</a:t>
            </a:r>
            <a:endParaRPr lang="en-US" sz="3600" dirty="0">
              <a:solidFill>
                <a:srgbClr val="000066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62A5CE-3911-43AF-9286-0FF2E3BB5262}"/>
              </a:ext>
            </a:extLst>
          </p:cNvPr>
          <p:cNvSpPr txBox="1"/>
          <p:nvPr/>
        </p:nvSpPr>
        <p:spPr>
          <a:xfrm>
            <a:off x="659892" y="1184451"/>
            <a:ext cx="8097610" cy="4489098"/>
          </a:xfrm>
          <a:prstGeom prst="rect">
            <a:avLst/>
          </a:prstGeom>
          <a:noFill/>
        </p:spPr>
        <p:txBody>
          <a:bodyPr wrap="square" lIns="72000" tIns="72000" rIns="72000" bIns="72000" rtlCol="0" anchor="ctr" anchorCtr="0">
            <a:noAutofit/>
          </a:bodyPr>
          <a:lstStyle/>
          <a:p>
            <a:pPr marR="0" lvl="0" algn="l" defTabSz="1158189" rtl="0" eaLnBrk="1" fontAlgn="auto" latinLnBrk="0" hangingPunct="1">
              <a:lnSpc>
                <a:spcPct val="100000"/>
              </a:lnSpc>
              <a:spcBef>
                <a:spcPts val="1775"/>
              </a:spcBef>
              <a:spcAft>
                <a:spcPts val="0"/>
              </a:spcAft>
              <a:buClr>
                <a:srgbClr val="0158A7"/>
              </a:buClr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Withdraw a Member who no Longer Wants to be a Knight</a:t>
            </a:r>
          </a:p>
          <a:p>
            <a:pPr defTabSz="1158189">
              <a:spcBef>
                <a:spcPts val="1775"/>
              </a:spcBef>
              <a:buClr>
                <a:srgbClr val="0158A7"/>
              </a:buClr>
              <a:defRPr/>
            </a:pPr>
            <a:r>
              <a:rPr lang="en-US" sz="2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Follow Temporary Billing Procedures Found in Fraternal Excellence Guide Page 30-31</a:t>
            </a:r>
          </a:p>
          <a:p>
            <a:pPr defTabSz="1158189">
              <a:spcBef>
                <a:spcPts val="1775"/>
              </a:spcBef>
              <a:buClr>
                <a:srgbClr val="0158A7"/>
              </a:buClr>
              <a:defRPr/>
            </a:pPr>
            <a:r>
              <a:rPr lang="en-US" sz="2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If an AMI Member Transfer Back to your Council, do not Charge Dues in the Arrears</a:t>
            </a:r>
          </a:p>
          <a:p>
            <a:pPr defTabSz="1158189">
              <a:spcBef>
                <a:spcPts val="1775"/>
              </a:spcBef>
              <a:buClr>
                <a:srgbClr val="0158A7"/>
              </a:buClr>
              <a:defRPr/>
            </a:pPr>
            <a:r>
              <a:rPr lang="en-US" sz="2400" u="sng" dirty="0">
                <a:solidFill>
                  <a:srgbClr val="000066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https://nebraskakofc.org/membership/recruiting-resources.html</a:t>
            </a:r>
            <a:endParaRPr lang="en-US" sz="2400" u="sng" dirty="0">
              <a:solidFill>
                <a:srgbClr val="000066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defTabSz="1158189">
              <a:spcBef>
                <a:spcPts val="1775"/>
              </a:spcBef>
              <a:buClr>
                <a:srgbClr val="0158A7"/>
              </a:buClr>
              <a:defRPr/>
            </a:pPr>
            <a:r>
              <a:rPr lang="en-US" sz="2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Questions: Contact Supreme at </a:t>
            </a:r>
            <a:r>
              <a:rPr lang="en-US" sz="2400" dirty="0">
                <a:solidFill>
                  <a:srgbClr val="000066"/>
                </a:solidFill>
                <a:latin typeface="Arial" pitchFamily="34" charset="0"/>
                <a:cs typeface="Arial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affiliate@koc.org</a:t>
            </a:r>
            <a:r>
              <a:rPr lang="en-US" sz="2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or 203-752-4270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B2C7DC-09E8-723E-C021-2371A7089CA4}"/>
              </a:ext>
            </a:extLst>
          </p:cNvPr>
          <p:cNvSpPr txBox="1"/>
          <p:nvPr/>
        </p:nvSpPr>
        <p:spPr>
          <a:xfrm>
            <a:off x="8539911" y="1219941"/>
            <a:ext cx="2355672" cy="2275739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none" lIns="72000" tIns="72000" rIns="72000" bIns="72000" rtlCol="0" anchor="ctr" anchorCtr="0">
            <a:noAutofit/>
          </a:bodyPr>
          <a:lstStyle/>
          <a:p>
            <a:pPr algn="ctr"/>
            <a:r>
              <a:rPr lang="en-US" sz="1600" b="1" dirty="0">
                <a:solidFill>
                  <a:srgbClr val="000066"/>
                </a:solidFill>
              </a:rPr>
              <a:t>Nice to know:</a:t>
            </a:r>
          </a:p>
          <a:p>
            <a:pPr algn="ctr"/>
            <a:r>
              <a:rPr lang="en-US" sz="1400" dirty="0">
                <a:solidFill>
                  <a:srgbClr val="000066"/>
                </a:solidFill>
              </a:rPr>
              <a:t>Process members who </a:t>
            </a:r>
          </a:p>
          <a:p>
            <a:pPr algn="ctr"/>
            <a:r>
              <a:rPr lang="en-US" sz="1400" dirty="0">
                <a:solidFill>
                  <a:srgbClr val="000066"/>
                </a:solidFill>
              </a:rPr>
              <a:t>meet the requirements </a:t>
            </a:r>
          </a:p>
          <a:p>
            <a:pPr algn="ctr"/>
            <a:r>
              <a:rPr lang="en-US" sz="1400" dirty="0">
                <a:solidFill>
                  <a:srgbClr val="000066"/>
                </a:solidFill>
              </a:rPr>
              <a:t>for designation as Affiliate </a:t>
            </a:r>
          </a:p>
          <a:p>
            <a:pPr algn="ctr"/>
            <a:r>
              <a:rPr lang="en-US" sz="1400" dirty="0">
                <a:solidFill>
                  <a:srgbClr val="000066"/>
                </a:solidFill>
              </a:rPr>
              <a:t>Members.  Lists of these </a:t>
            </a:r>
          </a:p>
          <a:p>
            <a:pPr algn="ctr"/>
            <a:r>
              <a:rPr lang="en-US" sz="1400" dirty="0">
                <a:solidFill>
                  <a:srgbClr val="000066"/>
                </a:solidFill>
              </a:rPr>
              <a:t>members  should be submitted </a:t>
            </a:r>
          </a:p>
          <a:p>
            <a:pPr algn="ctr"/>
            <a:r>
              <a:rPr lang="en-US" sz="1400" dirty="0">
                <a:solidFill>
                  <a:srgbClr val="000066"/>
                </a:solidFill>
              </a:rPr>
              <a:t>through a council’s district </a:t>
            </a:r>
          </a:p>
          <a:p>
            <a:pPr algn="ctr"/>
            <a:r>
              <a:rPr lang="en-US" sz="1400" dirty="0">
                <a:solidFill>
                  <a:srgbClr val="000066"/>
                </a:solidFill>
              </a:rPr>
              <a:t>deputy and received by the </a:t>
            </a:r>
          </a:p>
          <a:p>
            <a:pPr algn="ctr"/>
            <a:r>
              <a:rPr lang="en-US" sz="1400" dirty="0">
                <a:solidFill>
                  <a:srgbClr val="000066"/>
                </a:solidFill>
              </a:rPr>
              <a:t>Supreme Council no later than</a:t>
            </a:r>
          </a:p>
          <a:p>
            <a:pPr algn="ctr"/>
            <a:r>
              <a:rPr lang="en-US" sz="1400" dirty="0">
                <a:solidFill>
                  <a:srgbClr val="000066"/>
                </a:solidFill>
              </a:rPr>
              <a:t> the last day of the billing cycle</a:t>
            </a:r>
            <a:r>
              <a:rPr lang="en-US" sz="1400" dirty="0"/>
              <a:t>. </a:t>
            </a:r>
            <a:endParaRPr lang="en-US" sz="1400" i="0" u="none" strike="noStrike" kern="1200" dirty="0">
              <a:solidFill>
                <a:srgbClr val="00006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6376B8-1D9D-1B92-C789-534988B8061C}"/>
              </a:ext>
            </a:extLst>
          </p:cNvPr>
          <p:cNvSpPr txBox="1"/>
          <p:nvPr/>
        </p:nvSpPr>
        <p:spPr>
          <a:xfrm>
            <a:off x="8539911" y="3826136"/>
            <a:ext cx="2355672" cy="1197452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none" lIns="72000" tIns="72000" rIns="72000" bIns="72000" rtlCol="0" anchor="ctr" anchorCtr="0">
            <a:noAutofit/>
          </a:bodyPr>
          <a:lstStyle/>
          <a:p>
            <a:pPr algn="ctr"/>
            <a:r>
              <a:rPr lang="en-US" sz="1600" b="1" dirty="0">
                <a:solidFill>
                  <a:srgbClr val="000066"/>
                </a:solidFill>
              </a:rPr>
              <a:t>Nice to know:</a:t>
            </a:r>
          </a:p>
          <a:p>
            <a:pPr algn="ctr"/>
            <a:r>
              <a:rPr lang="en-US" sz="1400" dirty="0">
                <a:solidFill>
                  <a:srgbClr val="000066"/>
                </a:solidFill>
              </a:rPr>
              <a:t>Suspension transactions under </a:t>
            </a:r>
          </a:p>
          <a:p>
            <a:pPr algn="ctr"/>
            <a:r>
              <a:rPr lang="en-US" sz="1400" dirty="0">
                <a:solidFill>
                  <a:srgbClr val="000066"/>
                </a:solidFill>
              </a:rPr>
              <a:t>AMI are reserved for Summary</a:t>
            </a:r>
          </a:p>
          <a:p>
            <a:pPr algn="ctr"/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Suspension for Cause and </a:t>
            </a:r>
          </a:p>
          <a:p>
            <a:pPr algn="ctr"/>
            <a:r>
              <a:rPr lang="en-US" sz="1400" dirty="0">
                <a:solidFill>
                  <a:srgbClr val="000066"/>
                </a:solidFill>
              </a:rPr>
              <a:t>Board Action</a:t>
            </a:r>
            <a:endParaRPr lang="en-US" sz="1400" i="0" u="none" strike="noStrike" kern="1200" dirty="0">
              <a:solidFill>
                <a:srgbClr val="000066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29287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6E526-1D71-4EEA-9BCE-91E79987A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991" y="92995"/>
            <a:ext cx="9057855" cy="691200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Disability Exemption (#1831)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D3B56-2AF4-449B-BE5D-26E5099F4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651" y="1815329"/>
            <a:ext cx="5953564" cy="3058330"/>
          </a:xfrm>
          <a:noFill/>
          <a:ln w="22225"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66"/>
                </a:solidFill>
              </a:rPr>
              <a:t>Relief From Dues and Per Capita </a:t>
            </a:r>
          </a:p>
          <a:p>
            <a:pPr marL="0" indent="0">
              <a:buNone/>
            </a:pPr>
            <a:r>
              <a:rPr lang="en-US" dirty="0">
                <a:solidFill>
                  <a:srgbClr val="000066"/>
                </a:solidFill>
              </a:rPr>
              <a:t>GK and FS Attestation Only </a:t>
            </a:r>
          </a:p>
          <a:p>
            <a:pPr marL="0" indent="0">
              <a:buNone/>
            </a:pPr>
            <a:r>
              <a:rPr lang="en-US" dirty="0">
                <a:solidFill>
                  <a:srgbClr val="000066"/>
                </a:solidFill>
              </a:rPr>
              <a:t>No Doctor’s Report </a:t>
            </a:r>
          </a:p>
          <a:p>
            <a:pPr marL="0" indent="0">
              <a:buNone/>
            </a:pPr>
            <a:r>
              <a:rPr lang="en-US" dirty="0">
                <a:solidFill>
                  <a:srgbClr val="000066"/>
                </a:solidFill>
              </a:rPr>
              <a:t>No Annual Recertification  </a:t>
            </a:r>
          </a:p>
          <a:p>
            <a:pPr marL="0" indent="0">
              <a:buNone/>
            </a:pPr>
            <a:r>
              <a:rPr lang="en-US" dirty="0">
                <a:solidFill>
                  <a:srgbClr val="000066"/>
                </a:solidFill>
              </a:rPr>
              <a:t>Forms Section of “For Members”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A59A69-6F89-45A3-956E-449A5508D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223" y="1231784"/>
            <a:ext cx="3315091" cy="4369893"/>
          </a:xfrm>
          <a:prstGeom prst="rect">
            <a:avLst/>
          </a:prstGeom>
          <a:ln w="254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9481042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414" y="187299"/>
            <a:ext cx="9637053" cy="691200"/>
          </a:xfrm>
        </p:spPr>
        <p:txBody>
          <a:bodyPr>
            <a:normAutofit/>
          </a:bodyPr>
          <a:lstStyle/>
          <a:p>
            <a:pPr algn="ctr"/>
            <a:r>
              <a:rPr kumimoji="0" lang="en-US" sz="3600" b="1" i="0" u="none" strike="noStrike" kern="1200" cap="all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Fraternal Leader Advisory</a:t>
            </a:r>
            <a:endParaRPr lang="en-US" sz="2400" dirty="0">
              <a:solidFill>
                <a:srgbClr val="00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753" y="1101699"/>
            <a:ext cx="9797999" cy="4921094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rgbClr val="000066"/>
                </a:solidFill>
              </a:rPr>
              <a:t>Sent from Supreme Directly to Council Leadership (and Others)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66"/>
                </a:solidFill>
              </a:rPr>
              <a:t>Provides Breaking News, Reminders, Resources and Recommendations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66"/>
                </a:solidFill>
              </a:rPr>
              <a:t>Emailed Directly to You…Not Getting…Verify Email and Ensure it is Not Going to Junk Mail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006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https://www.kofc.org/en/news-room/fraternal-leader-advisory/index.html</a:t>
            </a:r>
            <a:endParaRPr lang="en-US" sz="2400" b="1" dirty="0">
              <a:solidFill>
                <a:srgbClr val="000066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7F39B3-E048-48E1-BEC7-78FA828A1ADD}"/>
              </a:ext>
            </a:extLst>
          </p:cNvPr>
          <p:cNvSpPr txBox="1"/>
          <p:nvPr/>
        </p:nvSpPr>
        <p:spPr>
          <a:xfrm>
            <a:off x="3061876" y="5181515"/>
            <a:ext cx="4536126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66"/>
                </a:solidFill>
              </a:rPr>
              <a:t>All FSs and FCs Must Receive</a:t>
            </a:r>
          </a:p>
        </p:txBody>
      </p:sp>
    </p:spTree>
    <p:extLst>
      <p:ext uri="{BB962C8B-B14F-4D97-AF65-F5344CB8AC3E}">
        <p14:creationId xmlns:p14="http://schemas.microsoft.com/office/powerpoint/2010/main" val="38057686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4F5F8-75E6-40A7-A953-E3DD7680E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5" y="377661"/>
            <a:ext cx="8991600" cy="6912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72FF0-43DD-4F0B-BAFF-A85D2E911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615" y="1068861"/>
            <a:ext cx="7162068" cy="452123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0066"/>
                </a:solidFill>
              </a:rPr>
              <a:t>Council Bi-Laws</a:t>
            </a:r>
          </a:p>
          <a:p>
            <a:pPr lvl="1"/>
            <a:r>
              <a:rPr lang="en-US" sz="2800" dirty="0">
                <a:solidFill>
                  <a:srgbClr val="000066"/>
                </a:solidFill>
              </a:rPr>
              <a:t>Advocate is Responsible</a:t>
            </a:r>
          </a:p>
          <a:p>
            <a:pPr lvl="1"/>
            <a:r>
              <a:rPr lang="en-US" sz="2800" dirty="0">
                <a:solidFill>
                  <a:srgbClr val="000066"/>
                </a:solidFill>
              </a:rPr>
              <a:t>Update Periodically: Red Tab on Officers Online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66"/>
                </a:solidFill>
              </a:rPr>
              <a:t>FS is 5</a:t>
            </a:r>
            <a:r>
              <a:rPr lang="en-US" sz="2800" baseline="30000" dirty="0">
                <a:solidFill>
                  <a:srgbClr val="000066"/>
                </a:solidFill>
              </a:rPr>
              <a:t>th</a:t>
            </a:r>
            <a:r>
              <a:rPr lang="en-US" sz="2800" dirty="0">
                <a:solidFill>
                  <a:srgbClr val="000066"/>
                </a:solidFill>
              </a:rPr>
              <a:t> in Line to Conduct a Business Meeting</a:t>
            </a:r>
          </a:p>
          <a:p>
            <a:pPr lvl="1"/>
            <a:r>
              <a:rPr lang="en-US" sz="2800" dirty="0">
                <a:solidFill>
                  <a:srgbClr val="000066"/>
                </a:solidFill>
              </a:rPr>
              <a:t>IAW Sec 126/136 of KofC Constitution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66"/>
                </a:solidFill>
              </a:rPr>
              <a:t>Work with the Insurance Agent</a:t>
            </a:r>
          </a:p>
          <a:p>
            <a:pPr lvl="1"/>
            <a:r>
              <a:rPr lang="en-US" sz="2800" dirty="0">
                <a:solidFill>
                  <a:srgbClr val="000066"/>
                </a:solidFill>
              </a:rPr>
              <a:t>His Eyes </a:t>
            </a:r>
            <a:r>
              <a:rPr lang="en-US" sz="2800">
                <a:solidFill>
                  <a:srgbClr val="000066"/>
                </a:solidFill>
              </a:rPr>
              <a:t>and Ears </a:t>
            </a:r>
            <a:r>
              <a:rPr lang="en-US" sz="2800" dirty="0">
                <a:solidFill>
                  <a:srgbClr val="000066"/>
                </a:solidFill>
              </a:rPr>
              <a:t>to the Council</a:t>
            </a:r>
          </a:p>
          <a:p>
            <a:r>
              <a:rPr lang="en-US" sz="2800" dirty="0">
                <a:solidFill>
                  <a:srgbClr val="000066"/>
                </a:solidFill>
              </a:rPr>
              <a:t>Safe Environment Training</a:t>
            </a:r>
          </a:p>
          <a:p>
            <a:r>
              <a:rPr lang="en-US" sz="2800" dirty="0">
                <a:solidFill>
                  <a:srgbClr val="000066"/>
                </a:solidFill>
              </a:rPr>
              <a:t>Budget</a:t>
            </a:r>
          </a:p>
          <a:p>
            <a:pPr lvl="1"/>
            <a:r>
              <a:rPr lang="en-US" sz="2800" dirty="0">
                <a:solidFill>
                  <a:srgbClr val="000066"/>
                </a:solidFill>
              </a:rPr>
              <a:t>Section 122(B) – the $500.00 rule</a:t>
            </a:r>
          </a:p>
          <a:p>
            <a:pPr lvl="1"/>
            <a:r>
              <a:rPr lang="en-US" sz="2800" dirty="0">
                <a:solidFill>
                  <a:srgbClr val="000066"/>
                </a:solidFill>
              </a:rPr>
              <a:t>Annual Budgets Satisfy the $500 Rule</a:t>
            </a:r>
          </a:p>
          <a:p>
            <a:pPr lvl="1"/>
            <a:endParaRPr lang="en-US" sz="2800" dirty="0">
              <a:solidFill>
                <a:srgbClr val="000066"/>
              </a:solidFill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A4BDAF-5691-42F4-D210-2BD1F9C72549}"/>
              </a:ext>
            </a:extLst>
          </p:cNvPr>
          <p:cNvSpPr txBox="1"/>
          <p:nvPr/>
        </p:nvSpPr>
        <p:spPr>
          <a:xfrm>
            <a:off x="8337872" y="986242"/>
            <a:ext cx="2379656" cy="976755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none" lIns="72000" tIns="72000" rIns="72000" bIns="72000" rtlCol="0" anchor="ctr" anchorCtr="0">
            <a:noAutofit/>
          </a:bodyPr>
          <a:lstStyle/>
          <a:p>
            <a:pPr algn="ctr"/>
            <a:r>
              <a:rPr lang="en-US" sz="1600" b="1" dirty="0">
                <a:solidFill>
                  <a:srgbClr val="000066"/>
                </a:solidFill>
              </a:rPr>
              <a:t>Nice to know:</a:t>
            </a:r>
          </a:p>
          <a:p>
            <a:pPr algn="ctr"/>
            <a:r>
              <a:rPr lang="en-US" sz="1400" dirty="0">
                <a:solidFill>
                  <a:srgbClr val="000066"/>
                </a:solidFill>
              </a:rPr>
              <a:t>By Laws need updating when </a:t>
            </a:r>
          </a:p>
          <a:p>
            <a:pPr algn="ctr"/>
            <a:r>
              <a:rPr lang="en-US" sz="1400" dirty="0">
                <a:solidFill>
                  <a:srgbClr val="000066"/>
                </a:solidFill>
              </a:rPr>
              <a:t>the GK or Secretary Recorder is </a:t>
            </a:r>
          </a:p>
          <a:p>
            <a:pPr algn="ctr"/>
            <a:r>
              <a:rPr lang="en-US" sz="1400" dirty="0">
                <a:solidFill>
                  <a:srgbClr val="000066"/>
                </a:solidFill>
              </a:rPr>
              <a:t>Replaced. </a:t>
            </a:r>
            <a:endParaRPr lang="en-US" sz="1400" i="0" u="none" strike="noStrike" kern="1200" dirty="0">
              <a:solidFill>
                <a:srgbClr val="00006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A2D433-54F5-D143-26F8-0FD0805E4B5D}"/>
              </a:ext>
            </a:extLst>
          </p:cNvPr>
          <p:cNvSpPr txBox="1"/>
          <p:nvPr/>
        </p:nvSpPr>
        <p:spPr>
          <a:xfrm>
            <a:off x="7797668" y="2097000"/>
            <a:ext cx="2379655" cy="1530441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none" lIns="72000" tIns="72000" rIns="72000" bIns="72000" rtlCol="0" anchor="ctr" anchorCtr="0">
            <a:noAutofit/>
          </a:bodyPr>
          <a:lstStyle/>
          <a:p>
            <a:pPr algn="ctr"/>
            <a:r>
              <a:rPr lang="en-US" sz="1600" b="1" dirty="0">
                <a:solidFill>
                  <a:srgbClr val="000066"/>
                </a:solidFill>
              </a:rPr>
              <a:t>Nice to know:</a:t>
            </a:r>
          </a:p>
          <a:p>
            <a:pPr algn="ctr"/>
            <a:r>
              <a:rPr lang="en-US" sz="1400" dirty="0">
                <a:solidFill>
                  <a:srgbClr val="000066"/>
                </a:solidFill>
              </a:rPr>
              <a:t>Order to conduct a meeting</a:t>
            </a:r>
          </a:p>
          <a:p>
            <a:pPr algn="ctr"/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GK</a:t>
            </a:r>
          </a:p>
          <a:p>
            <a:pPr algn="ctr"/>
            <a:r>
              <a:rPr lang="en-US" sz="1400" dirty="0">
                <a:solidFill>
                  <a:srgbClr val="000066"/>
                </a:solidFill>
              </a:rPr>
              <a:t>DGK</a:t>
            </a:r>
          </a:p>
          <a:p>
            <a:pPr algn="ctr"/>
            <a:r>
              <a:rPr lang="en-US" sz="1400" dirty="0">
                <a:solidFill>
                  <a:srgbClr val="000066"/>
                </a:solidFill>
              </a:rPr>
              <a:t>Chancellor</a:t>
            </a:r>
          </a:p>
          <a:p>
            <a:pPr algn="ctr"/>
            <a:r>
              <a:rPr lang="en-US" sz="1400" dirty="0">
                <a:solidFill>
                  <a:srgbClr val="000066"/>
                </a:solidFill>
              </a:rPr>
              <a:t>Recorder</a:t>
            </a:r>
          </a:p>
          <a:p>
            <a:pPr algn="ctr"/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Financial Secre</a:t>
            </a:r>
            <a:r>
              <a:rPr lang="en-US" sz="1400" dirty="0">
                <a:solidFill>
                  <a:srgbClr val="000066"/>
                </a:solidFill>
              </a:rPr>
              <a:t>tary</a:t>
            </a:r>
            <a:endParaRPr lang="en-US" sz="1400" i="0" u="none" strike="noStrike" kern="1200" dirty="0">
              <a:solidFill>
                <a:srgbClr val="00006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186FA4-EFA8-DFF4-EA15-45DC207F90EA}"/>
              </a:ext>
            </a:extLst>
          </p:cNvPr>
          <p:cNvSpPr txBox="1"/>
          <p:nvPr/>
        </p:nvSpPr>
        <p:spPr>
          <a:xfrm>
            <a:off x="8430670" y="3761444"/>
            <a:ext cx="2398209" cy="1504657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none" lIns="72000" tIns="72000" rIns="72000" bIns="72000" rtlCol="0" anchor="ctr" anchorCtr="0">
            <a:noAutofit/>
          </a:bodyPr>
          <a:lstStyle/>
          <a:p>
            <a:pPr algn="ctr"/>
            <a:r>
              <a:rPr lang="en-US" sz="1600" b="1" dirty="0">
                <a:solidFill>
                  <a:srgbClr val="000066"/>
                </a:solidFill>
              </a:rPr>
              <a:t>Nice to know:</a:t>
            </a:r>
          </a:p>
          <a:p>
            <a:pPr algn="ctr"/>
            <a:r>
              <a:rPr lang="en-US" sz="1400" dirty="0">
                <a:solidFill>
                  <a:srgbClr val="000066"/>
                </a:solidFill>
              </a:rPr>
              <a:t>Safe Environment Participants</a:t>
            </a:r>
          </a:p>
          <a:p>
            <a:pPr algn="ctr"/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Grand Knight</a:t>
            </a:r>
          </a:p>
          <a:p>
            <a:pPr algn="ctr"/>
            <a:r>
              <a:rPr lang="en-US" sz="1400" dirty="0">
                <a:solidFill>
                  <a:srgbClr val="000066"/>
                </a:solidFill>
              </a:rPr>
              <a:t>Program Director</a:t>
            </a:r>
          </a:p>
          <a:p>
            <a:pPr algn="ctr"/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Community Director</a:t>
            </a:r>
          </a:p>
          <a:p>
            <a:pPr algn="ctr"/>
            <a:r>
              <a:rPr lang="en-US" sz="1400" dirty="0">
                <a:solidFill>
                  <a:srgbClr val="000066"/>
                </a:solidFill>
              </a:rPr>
              <a:t>Family Director</a:t>
            </a:r>
            <a:endParaRPr lang="en-US" sz="1400" i="0" u="none" strike="noStrike" kern="1200" dirty="0">
              <a:solidFill>
                <a:srgbClr val="000066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99A652-ECD0-DB86-F2BD-C12B238D0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7298" y="1153982"/>
            <a:ext cx="907385" cy="126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8500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A1DA32-FF00-4C5F-A904-0C87BF8B074C}"/>
              </a:ext>
            </a:extLst>
          </p:cNvPr>
          <p:cNvSpPr txBox="1"/>
          <p:nvPr/>
        </p:nvSpPr>
        <p:spPr>
          <a:xfrm>
            <a:off x="145776" y="168813"/>
            <a:ext cx="9392120" cy="914400"/>
          </a:xfrm>
          <a:prstGeom prst="rect">
            <a:avLst/>
          </a:prstGeom>
          <a:gradFill>
            <a:gsLst>
              <a:gs pos="84000">
                <a:schemeClr val="bg1"/>
              </a:gs>
              <a:gs pos="36000">
                <a:schemeClr val="bg1"/>
              </a:gs>
              <a:gs pos="100000">
                <a:schemeClr val="bg1"/>
              </a:gs>
            </a:gsLst>
            <a:lin ang="0" scaled="1"/>
          </a:gradFill>
          <a:effectLst>
            <a:glow rad="63500">
              <a:schemeClr val="bg1">
                <a:alpha val="93000"/>
              </a:schemeClr>
            </a:glow>
            <a:reflection endPos="0" dist="50800" dir="5400000" sy="-100000" algn="bl" rotWithShape="0"/>
            <a:softEdge rad="76200"/>
          </a:effectLst>
        </p:spPr>
        <p:txBody>
          <a:bodyPr wrap="square" lIns="72000" tIns="72000" rIns="72000" bIns="72000" rtlCol="0" anchor="ctr" anchorCtr="0">
            <a:noAutofit/>
          </a:bodyPr>
          <a:lstStyle/>
          <a:p>
            <a:pPr algn="ctr" defTabSz="1189010">
              <a:spcBef>
                <a:spcPts val="1828"/>
              </a:spcBef>
              <a:spcAft>
                <a:spcPts val="200"/>
              </a:spcAft>
              <a:buClr>
                <a:schemeClr val="accent2"/>
              </a:buClr>
            </a:pPr>
            <a:r>
              <a:rPr lang="en-US" sz="3600" b="1" cap="all" spc="10" dirty="0">
                <a:solidFill>
                  <a:srgbClr val="000066"/>
                </a:solidFill>
                <a:latin typeface="Arial" pitchFamily="34" charset="0"/>
                <a:ea typeface="+mj-ea"/>
                <a:cs typeface="Arial" pitchFamily="34" charset="0"/>
              </a:rPr>
              <a:t>Resources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70FCAA-172F-4061-B126-4480F995501B}"/>
              </a:ext>
            </a:extLst>
          </p:cNvPr>
          <p:cNvSpPr txBox="1"/>
          <p:nvPr/>
        </p:nvSpPr>
        <p:spPr>
          <a:xfrm>
            <a:off x="413917" y="1280730"/>
            <a:ext cx="5993016" cy="3946363"/>
          </a:xfrm>
          <a:prstGeom prst="rect">
            <a:avLst/>
          </a:prstGeom>
          <a:noFill/>
        </p:spPr>
        <p:txBody>
          <a:bodyPr wrap="none" lIns="72000" tIns="72000" rIns="72000" bIns="72000" rtlCol="0" anchor="ctr" anchorCtr="0">
            <a:no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cap="all" dirty="0">
                <a:solidFill>
                  <a:srgbClr val="000066"/>
                </a:solidFill>
                <a:latin typeface="proxima-nova-extra-condensed"/>
              </a:rPr>
              <a:t>Fraternal Excellence Guide (11619)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https://www.kofc.org/en/resources/for-members/11619-fraternal-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excellence-guide.pdf</a:t>
            </a:r>
            <a:endParaRPr lang="en-US" sz="1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en-US" sz="1400" b="0" i="0" dirty="0">
              <a:solidFill>
                <a:srgbClr val="000066"/>
              </a:solidFill>
              <a:effectLst/>
              <a:latin typeface="Arial" panose="020B060402020202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i="0" cap="all" dirty="0">
                <a:solidFill>
                  <a:srgbClr val="000066"/>
                </a:solidFill>
                <a:effectLst/>
                <a:latin typeface="proxima-nova-extra-condensed"/>
              </a:rPr>
              <a:t>FRATERNAL LEADER ADVISORY</a:t>
            </a:r>
            <a:endParaRPr lang="en-US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400" dirty="0">
                <a:solidFill>
                  <a:srgbClr val="000066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https://www.kofc.org/en/news-room/fraternal-leader-advisory/index.html</a:t>
            </a:r>
            <a:endParaRPr lang="en-US" sz="1400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en-US" sz="1400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cap="all" dirty="0">
                <a:solidFill>
                  <a:srgbClr val="000066"/>
                </a:solidFill>
                <a:latin typeface="proxima-nova-extra-condensed"/>
              </a:rPr>
              <a:t>Fraternal Video Library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400" dirty="0">
                <a:solidFill>
                  <a:srgbClr val="000066"/>
                </a:solidFill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https://www.kofc.org/en/videos/fraternal-training-library.html</a:t>
            </a:r>
            <a:endParaRPr lang="en-US" sz="1400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en-US" sz="1400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cap="all" dirty="0">
                <a:solidFill>
                  <a:srgbClr val="000066"/>
                </a:solidFill>
                <a:latin typeface="proxima-nova-extra-condensed"/>
              </a:rPr>
              <a:t>State Financial Secretary Resources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400" dirty="0">
                <a:solidFill>
                  <a:srgbClr val="000066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https://nebraskakofc.org/resources/financial-secretary-resources.html</a:t>
            </a:r>
            <a:endParaRPr lang="en-US" sz="1400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en-US" sz="1400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C8B0EA-A741-E324-0A1F-91F59FC3F8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9760" y="477671"/>
            <a:ext cx="3721859" cy="490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9464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75F63DC-199B-4ABD-BF73-87631D8348A5}"/>
              </a:ext>
            </a:extLst>
          </p:cNvPr>
          <p:cNvSpPr txBox="1"/>
          <p:nvPr/>
        </p:nvSpPr>
        <p:spPr>
          <a:xfrm>
            <a:off x="792480" y="211574"/>
            <a:ext cx="87985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</a:rPr>
              <a:t>You Are Not Alone…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F363B5-6595-4FA6-845C-13567EBF64F4}"/>
              </a:ext>
            </a:extLst>
          </p:cNvPr>
          <p:cNvSpPr txBox="1"/>
          <p:nvPr/>
        </p:nvSpPr>
        <p:spPr>
          <a:xfrm>
            <a:off x="7862067" y="2015689"/>
            <a:ext cx="3026004" cy="1815882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600" b="1" dirty="0">
                <a:solidFill>
                  <a:srgbClr val="000066"/>
                </a:solidFill>
              </a:rPr>
              <a:t>Nice to know:</a:t>
            </a:r>
          </a:p>
          <a:p>
            <a:pPr algn="ctr" defTabSz="914400"/>
            <a:r>
              <a:rPr lang="en-US" sz="1600" dirty="0">
                <a:solidFill>
                  <a:srgbClr val="000066"/>
                </a:solidFill>
              </a:rPr>
              <a:t>State FS Coordinator</a:t>
            </a:r>
          </a:p>
          <a:p>
            <a:pPr algn="ctr" defTabSz="914400"/>
            <a:r>
              <a:rPr lang="en-US" sz="1600" dirty="0">
                <a:solidFill>
                  <a:srgbClr val="000066"/>
                </a:solidFill>
              </a:rPr>
              <a:t>Chairman Mike Vaughn</a:t>
            </a:r>
          </a:p>
          <a:p>
            <a:pPr algn="ctr" defTabSz="914400"/>
            <a:r>
              <a:rPr lang="en-US" sz="1600" dirty="0">
                <a:solidFill>
                  <a:srgbClr val="000066"/>
                </a:solidFill>
              </a:rPr>
              <a:t>Home: 402-296-5422  </a:t>
            </a:r>
          </a:p>
          <a:p>
            <a:pPr algn="ctr" defTabSz="914400"/>
            <a:r>
              <a:rPr lang="en-US" sz="1600" dirty="0">
                <a:solidFill>
                  <a:srgbClr val="000066"/>
                </a:solidFill>
              </a:rPr>
              <a:t>Cell: 402-297-5434</a:t>
            </a:r>
          </a:p>
          <a:p>
            <a:pPr algn="ctr" defTabSz="914400"/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Email: fscoordinator@nebraskakofc.org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408368-89B7-EEEE-5B09-7577AA90B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85" y="1117848"/>
            <a:ext cx="7191433" cy="418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4554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4F8B363-27CC-4BC3-A8EA-1A8C5D7089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775" y="1815547"/>
            <a:ext cx="9117495" cy="4505739"/>
          </a:xfrm>
        </p:spPr>
        <p:txBody>
          <a:bodyPr/>
          <a:lstStyle/>
          <a:p>
            <a:endParaRPr lang="en-US" sz="6000" b="1" cap="all" spc="10" dirty="0">
              <a:solidFill>
                <a:schemeClr val="accent2"/>
              </a:solidFill>
              <a:ea typeface="+mj-ea"/>
            </a:endParaRPr>
          </a:p>
          <a:p>
            <a:endParaRPr lang="en-US" sz="4400" b="1" cap="all" spc="10" dirty="0">
              <a:solidFill>
                <a:schemeClr val="accent2"/>
              </a:solidFill>
              <a:ea typeface="+mj-e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70FCAA-172F-4061-B126-4480F995501B}"/>
              </a:ext>
            </a:extLst>
          </p:cNvPr>
          <p:cNvSpPr txBox="1"/>
          <p:nvPr/>
        </p:nvSpPr>
        <p:spPr>
          <a:xfrm>
            <a:off x="1529981" y="4904305"/>
            <a:ext cx="7962314" cy="760897"/>
          </a:xfrm>
          <a:prstGeom prst="rect">
            <a:avLst/>
          </a:prstGeom>
          <a:noFill/>
        </p:spPr>
        <p:txBody>
          <a:bodyPr wrap="none" lIns="72000" tIns="72000" rIns="72000" bIns="72000" rtlCol="0" anchor="ctr" anchorCtr="0"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5400" i="0" u="none" strike="noStrike" kern="1200" dirty="0">
                <a:latin typeface="+mn-lt"/>
                <a:ea typeface="+mn-ea"/>
                <a:cs typeface="+mn-cs"/>
              </a:rPr>
              <a:t>Questions?</a:t>
            </a:r>
          </a:p>
        </p:txBody>
      </p:sp>
      <p:pic>
        <p:nvPicPr>
          <p:cNvPr id="6" name="Picture 5" descr="A person in a garment&#10;&#10;Description automatically generated with low confidence">
            <a:extLst>
              <a:ext uri="{FF2B5EF4-FFF2-40B4-BE49-F238E27FC236}">
                <a16:creationId xmlns:a16="http://schemas.microsoft.com/office/drawing/2014/main" id="{87D5F27C-47A5-76F9-0A63-65FD33C65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056" y="1212812"/>
            <a:ext cx="6562165" cy="36748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208DE8-0EAE-4EF6-8095-2EB1B3083431}"/>
              </a:ext>
            </a:extLst>
          </p:cNvPr>
          <p:cNvSpPr txBox="1"/>
          <p:nvPr/>
        </p:nvSpPr>
        <p:spPr>
          <a:xfrm>
            <a:off x="2327744" y="1909989"/>
            <a:ext cx="3522235" cy="661582"/>
          </a:xfrm>
          <a:prstGeom prst="rect">
            <a:avLst/>
          </a:prstGeom>
          <a:noFill/>
        </p:spPr>
        <p:txBody>
          <a:bodyPr wrap="none" lIns="72000" tIns="72000" rIns="72000" bIns="72000" rtlCol="0" anchor="ctr" anchorCtr="0">
            <a:no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3600" b="1" i="0" u="none" strike="noStrike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This is the Way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5CE34A-9324-953F-E5B3-D232D37D281A}"/>
              </a:ext>
            </a:extLst>
          </p:cNvPr>
          <p:cNvSpPr txBox="1"/>
          <p:nvPr/>
        </p:nvSpPr>
        <p:spPr>
          <a:xfrm>
            <a:off x="815078" y="260134"/>
            <a:ext cx="9392120" cy="593187"/>
          </a:xfrm>
          <a:prstGeom prst="rect">
            <a:avLst/>
          </a:prstGeom>
          <a:gradFill>
            <a:gsLst>
              <a:gs pos="84000">
                <a:schemeClr val="bg1"/>
              </a:gs>
              <a:gs pos="36000">
                <a:schemeClr val="bg1"/>
              </a:gs>
              <a:gs pos="100000">
                <a:schemeClr val="bg1"/>
              </a:gs>
            </a:gsLst>
            <a:lin ang="0" scaled="1"/>
          </a:gradFill>
          <a:effectLst>
            <a:glow rad="63500">
              <a:schemeClr val="bg1">
                <a:alpha val="93000"/>
              </a:schemeClr>
            </a:glow>
            <a:reflection endPos="0" dist="50800" dir="5400000" sy="-100000" algn="bl" rotWithShape="0"/>
            <a:softEdge rad="76200"/>
          </a:effectLst>
        </p:spPr>
        <p:txBody>
          <a:bodyPr wrap="square" lIns="72000" tIns="72000" rIns="72000" bIns="72000" rtlCol="0" anchor="ctr" anchorCtr="0">
            <a:noAutofit/>
          </a:bodyPr>
          <a:lstStyle/>
          <a:p>
            <a:pPr algn="ctr" defTabSz="1189010">
              <a:spcBef>
                <a:spcPts val="1828"/>
              </a:spcBef>
              <a:spcAft>
                <a:spcPts val="200"/>
              </a:spcAft>
              <a:buClr>
                <a:schemeClr val="accent2"/>
              </a:buClr>
            </a:pPr>
            <a:r>
              <a:rPr lang="en-US" sz="3600" b="1" cap="all" spc="10" dirty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rPr>
              <a:t>Nebraska Knights of Columbus </a:t>
            </a:r>
          </a:p>
        </p:txBody>
      </p:sp>
    </p:spTree>
    <p:extLst>
      <p:ext uri="{BB962C8B-B14F-4D97-AF65-F5344CB8AC3E}">
        <p14:creationId xmlns:p14="http://schemas.microsoft.com/office/powerpoint/2010/main" val="2119821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438" y="421166"/>
            <a:ext cx="9057855" cy="6912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You Are Not…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7EAF4B7-7CD1-4999-9F21-E239EE172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sz="2800" dirty="0">
                <a:solidFill>
                  <a:srgbClr val="000066"/>
                </a:solidFill>
              </a:rPr>
              <a:t>An Elected Member of Your Council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66"/>
                </a:solidFill>
              </a:rPr>
              <a:t>Awards Monitor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66"/>
                </a:solidFill>
              </a:rPr>
              <a:t>Program Director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66"/>
                </a:solidFill>
              </a:rPr>
              <a:t>Membership Chairman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66"/>
                </a:solidFill>
              </a:rPr>
              <a:t>Retention Chairman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72FD7D-51CB-4E42-84A0-ECBA29E6656B}"/>
              </a:ext>
            </a:extLst>
          </p:cNvPr>
          <p:cNvSpPr txBox="1"/>
          <p:nvPr/>
        </p:nvSpPr>
        <p:spPr>
          <a:xfrm>
            <a:off x="1304386" y="4931649"/>
            <a:ext cx="8215039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But…They Can’t Do Their Job Without You Doing Yours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BB8FEC-3FEF-4124-9583-65BF89275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0220" y="873733"/>
            <a:ext cx="2315523" cy="360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26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71E03-896D-4B32-89BB-174E7A44A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533" y="71052"/>
            <a:ext cx="8338365" cy="691200"/>
          </a:xfrm>
        </p:spPr>
        <p:txBody>
          <a:bodyPr>
            <a:noAutofit/>
          </a:bodyPr>
          <a:lstStyle/>
          <a:p>
            <a:pPr algn="ctr"/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 Management - Officer Online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63D41B-8EC2-4E68-86D5-91304703D1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6618" y="764540"/>
            <a:ext cx="8622492" cy="4826589"/>
          </a:xfr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ADDD2D8-2E26-49AE-99B4-1482022E0BF8}"/>
              </a:ext>
            </a:extLst>
          </p:cNvPr>
          <p:cNvSpPr/>
          <p:nvPr/>
        </p:nvSpPr>
        <p:spPr>
          <a:xfrm>
            <a:off x="3351911" y="2026824"/>
            <a:ext cx="1698171" cy="444138"/>
          </a:xfrm>
          <a:prstGeom prst="ellipse">
            <a:avLst/>
          </a:prstGeom>
          <a:noFill/>
          <a:ln w="2540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1CBD05C-5831-486C-A989-2A56C7F9E310}"/>
              </a:ext>
            </a:extLst>
          </p:cNvPr>
          <p:cNvSpPr/>
          <p:nvPr/>
        </p:nvSpPr>
        <p:spPr>
          <a:xfrm>
            <a:off x="6345367" y="1987351"/>
            <a:ext cx="1480457" cy="444138"/>
          </a:xfrm>
          <a:prstGeom prst="ellipse">
            <a:avLst/>
          </a:prstGeom>
          <a:noFill/>
          <a:ln w="2540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41BFB4-505C-4B12-B89C-945BA9E02889}"/>
              </a:ext>
            </a:extLst>
          </p:cNvPr>
          <p:cNvSpPr txBox="1"/>
          <p:nvPr/>
        </p:nvSpPr>
        <p:spPr>
          <a:xfrm>
            <a:off x="1514155" y="1924844"/>
            <a:ext cx="1698171" cy="1378484"/>
          </a:xfrm>
          <a:prstGeom prst="rect">
            <a:avLst/>
          </a:prstGeom>
          <a:noFill/>
          <a:ln w="25400">
            <a:solidFill>
              <a:srgbClr val="000066"/>
            </a:solidFill>
          </a:ln>
        </p:spPr>
        <p:txBody>
          <a:bodyPr wrap="none" lIns="72000" tIns="72000" rIns="72000" bIns="72000" rtlCol="0" anchor="ctr" anchorCtr="0"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Only approved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dirty="0">
                <a:solidFill>
                  <a:srgbClr val="000066"/>
                </a:solidFill>
              </a:rPr>
              <a:t>o</a:t>
            </a:r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fficers with log-in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privileges have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access to this page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EF1786A-C71A-41C2-9ED5-6C5D13A90DED}"/>
              </a:ext>
            </a:extLst>
          </p:cNvPr>
          <p:cNvCxnSpPr>
            <a:cxnSpLocks/>
            <a:stCxn id="4" idx="3"/>
            <a:endCxn id="3" idx="2"/>
          </p:cNvCxnSpPr>
          <p:nvPr/>
        </p:nvCxnSpPr>
        <p:spPr>
          <a:xfrm flipV="1">
            <a:off x="3212326" y="2248893"/>
            <a:ext cx="139585" cy="365193"/>
          </a:xfrm>
          <a:prstGeom prst="straightConnector1">
            <a:avLst/>
          </a:prstGeom>
          <a:ln w="25400">
            <a:solidFill>
              <a:srgbClr val="00006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AF212AC-EA11-4CD1-A6E7-87EDD27960AC}"/>
              </a:ext>
            </a:extLst>
          </p:cNvPr>
          <p:cNvSpPr txBox="1"/>
          <p:nvPr/>
        </p:nvSpPr>
        <p:spPr>
          <a:xfrm>
            <a:off x="8183123" y="1706252"/>
            <a:ext cx="1698171" cy="1050357"/>
          </a:xfrm>
          <a:prstGeom prst="rect">
            <a:avLst/>
          </a:prstGeom>
          <a:noFill/>
          <a:ln w="25400">
            <a:solidFill>
              <a:srgbClr val="000066"/>
            </a:solidFill>
          </a:ln>
        </p:spPr>
        <p:txBody>
          <a:bodyPr wrap="none" lIns="72000" tIns="72000" rIns="72000" bIns="72000" rtlCol="0" anchor="ctr" anchorCtr="0"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b="1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Nice to Know: </a:t>
            </a:r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Some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members have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multiple roles 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4F766DA-458C-4C8A-BBFB-4ACB81005711}"/>
              </a:ext>
            </a:extLst>
          </p:cNvPr>
          <p:cNvCxnSpPr>
            <a:cxnSpLocks/>
            <a:stCxn id="16" idx="1"/>
            <a:endCxn id="6" idx="6"/>
          </p:cNvCxnSpPr>
          <p:nvPr/>
        </p:nvCxnSpPr>
        <p:spPr>
          <a:xfrm flipH="1" flipV="1">
            <a:off x="7825824" y="2209420"/>
            <a:ext cx="357299" cy="2201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00F2374-660F-4EA2-B2C3-991C75A90F93}"/>
              </a:ext>
            </a:extLst>
          </p:cNvPr>
          <p:cNvSpPr txBox="1"/>
          <p:nvPr/>
        </p:nvSpPr>
        <p:spPr>
          <a:xfrm>
            <a:off x="1514155" y="3625148"/>
            <a:ext cx="1698171" cy="1762618"/>
          </a:xfrm>
          <a:prstGeom prst="rect">
            <a:avLst/>
          </a:prstGeom>
          <a:noFill/>
          <a:ln w="25400">
            <a:solidFill>
              <a:srgbClr val="000066"/>
            </a:solidFill>
          </a:ln>
        </p:spPr>
        <p:txBody>
          <a:bodyPr wrap="none" lIns="72000" tIns="72000" rIns="72000" bIns="72000" rtlCol="0" anchor="ctr" anchorCtr="0"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b="1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Nice to Know: </a:t>
            </a:r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FS/FC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are the only members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to have full access to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council/assembly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information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C60E136-1653-4310-909E-CB7E3BFD2FAF}"/>
              </a:ext>
            </a:extLst>
          </p:cNvPr>
          <p:cNvSpPr/>
          <p:nvPr/>
        </p:nvSpPr>
        <p:spPr>
          <a:xfrm>
            <a:off x="5202235" y="4635868"/>
            <a:ext cx="1306286" cy="444138"/>
          </a:xfrm>
          <a:prstGeom prst="ellipse">
            <a:avLst/>
          </a:prstGeom>
          <a:noFill/>
          <a:ln w="2540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4F0281-3936-400D-904D-536BBD294299}"/>
              </a:ext>
            </a:extLst>
          </p:cNvPr>
          <p:cNvSpPr txBox="1"/>
          <p:nvPr/>
        </p:nvSpPr>
        <p:spPr>
          <a:xfrm>
            <a:off x="7988978" y="2920419"/>
            <a:ext cx="1776548" cy="1317804"/>
          </a:xfrm>
          <a:prstGeom prst="rect">
            <a:avLst/>
          </a:prstGeom>
          <a:noFill/>
          <a:ln w="25400">
            <a:solidFill>
              <a:srgbClr val="000066"/>
            </a:solidFill>
          </a:ln>
        </p:spPr>
        <p:txBody>
          <a:bodyPr wrap="none" lIns="72000" tIns="72000" rIns="72000" bIns="72000" rtlCol="0" anchor="ctr" anchorCtr="0"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b="1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Prospect: </a:t>
            </a:r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Someone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who joined through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 the supreme portal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and is eligible to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join your Council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DF8BB71-5B38-4F42-AA6D-11F2B0065A81}"/>
              </a:ext>
            </a:extLst>
          </p:cNvPr>
          <p:cNvSpPr txBox="1"/>
          <p:nvPr/>
        </p:nvSpPr>
        <p:spPr>
          <a:xfrm>
            <a:off x="7988978" y="4506457"/>
            <a:ext cx="1776547" cy="920862"/>
          </a:xfrm>
          <a:prstGeom prst="rect">
            <a:avLst/>
          </a:prstGeom>
          <a:noFill/>
          <a:ln w="25400">
            <a:solidFill>
              <a:srgbClr val="000066"/>
            </a:solidFill>
          </a:ln>
        </p:spPr>
        <p:txBody>
          <a:bodyPr wrap="none" lIns="72000" tIns="72000" rIns="72000" bIns="72000" rtlCol="0" anchor="ctr" anchorCtr="0"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b="1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Candidate: </a:t>
            </a:r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Latest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way to add a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new member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3AFDC4A-2A2F-4475-9760-6166699FF9A5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6508521" y="3579321"/>
            <a:ext cx="1480457" cy="1278616"/>
          </a:xfrm>
          <a:prstGeom prst="straightConnector1">
            <a:avLst/>
          </a:prstGeom>
          <a:ln w="25400">
            <a:solidFill>
              <a:srgbClr val="00006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CDAE244-27AD-4D18-88C5-B5E1E2480DCF}"/>
              </a:ext>
            </a:extLst>
          </p:cNvPr>
          <p:cNvCxnSpPr>
            <a:cxnSpLocks/>
            <a:stCxn id="20" idx="6"/>
            <a:endCxn id="23" idx="1"/>
          </p:cNvCxnSpPr>
          <p:nvPr/>
        </p:nvCxnSpPr>
        <p:spPr>
          <a:xfrm>
            <a:off x="6508521" y="4857937"/>
            <a:ext cx="1480457" cy="108951"/>
          </a:xfrm>
          <a:prstGeom prst="straightConnector1">
            <a:avLst/>
          </a:prstGeom>
          <a:ln w="25400">
            <a:solidFill>
              <a:srgbClr val="00006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20860120-FAC9-42AA-8A93-40D72A7C3217}"/>
              </a:ext>
            </a:extLst>
          </p:cNvPr>
          <p:cNvSpPr/>
          <p:nvPr/>
        </p:nvSpPr>
        <p:spPr>
          <a:xfrm flipH="1">
            <a:off x="1727041" y="824967"/>
            <a:ext cx="705074" cy="384133"/>
          </a:xfrm>
          <a:prstGeom prst="ellipse">
            <a:avLst/>
          </a:prstGeom>
          <a:noFill/>
          <a:ln w="57150">
            <a:solidFill>
              <a:srgbClr val="FBA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561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D16AA-88DD-4305-AC9D-EE4D5C6D6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427" y="144846"/>
            <a:ext cx="9610165" cy="691200"/>
          </a:xfrm>
        </p:spPr>
        <p:txBody>
          <a:bodyPr>
            <a:normAutofit/>
          </a:bodyPr>
          <a:lstStyle/>
          <a:p>
            <a:pPr algn="ctr"/>
            <a:r>
              <a:rPr lang="en-US" sz="3600" b="1" spc="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Officers Desk 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CA6B9-BC61-466D-91ED-EF91AA6A0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437" y="1112363"/>
            <a:ext cx="6084229" cy="43813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66"/>
                </a:solidFill>
              </a:rPr>
              <a:t>Definitive Guidance on the Interpretation of the Constitution and Laws of the Order…Repository of Information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66"/>
                </a:solidFill>
              </a:rPr>
              <a:t>One Stop Shop for Virtually All Questions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66"/>
                </a:solidFill>
              </a:rPr>
              <a:t>FSs and FCs Should Pay Particular Attention to the Sections on Membership Issues and Financial Issues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rgbClr val="000066"/>
                </a:solidFill>
              </a:rPr>
              <a:t>Major Clarification on Chain of Custody and Officer Responsibility</a:t>
            </a:r>
          </a:p>
          <a:p>
            <a:pPr lvl="1"/>
            <a:r>
              <a:rPr lang="en-US" dirty="0">
                <a:solidFill>
                  <a:srgbClr val="000066"/>
                </a:solidFill>
              </a:rPr>
              <a:t>Peruse all Sections From Time to Time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66"/>
                </a:solidFill>
              </a:rPr>
              <a:t>PayPal, Square, Debit Cards, etc. All Have Guidance and Requirements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CC7D6B-2F64-41B2-3C79-5DA0A81CE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1880" y="1364281"/>
            <a:ext cx="4493529" cy="3853121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4D67F21-C0A5-7D23-9596-0D82151B4E16}"/>
              </a:ext>
            </a:extLst>
          </p:cNvPr>
          <p:cNvSpPr/>
          <p:nvPr/>
        </p:nvSpPr>
        <p:spPr>
          <a:xfrm>
            <a:off x="6271880" y="3290841"/>
            <a:ext cx="645459" cy="590064"/>
          </a:xfrm>
          <a:prstGeom prst="ellipse">
            <a:avLst/>
          </a:prstGeom>
          <a:noFill/>
          <a:ln w="3175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862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F57F6F-AA82-4997-97EB-7FE2EE868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05" y="1063336"/>
            <a:ext cx="5136774" cy="440527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EE77AA2B-EEF8-421B-9328-B376981D9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301" y="130653"/>
            <a:ext cx="9601199" cy="69215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Council Reports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7FFD8AD-FD88-407C-98C7-D44C463FBC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19295" y="842463"/>
            <a:ext cx="9021434" cy="3753374"/>
          </a:xfrm>
          <a:solidFill>
            <a:schemeClr val="tx1"/>
          </a:solidFill>
          <a:ln w="25400">
            <a:solidFill>
              <a:schemeClr val="tx1"/>
            </a:solidFill>
          </a:ln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0A817AAE-216C-CC48-CAB6-86E9EBC1464E}"/>
              </a:ext>
            </a:extLst>
          </p:cNvPr>
          <p:cNvSpPr/>
          <p:nvPr/>
        </p:nvSpPr>
        <p:spPr>
          <a:xfrm>
            <a:off x="4563282" y="4100723"/>
            <a:ext cx="414069" cy="385088"/>
          </a:xfrm>
          <a:prstGeom prst="ellipse">
            <a:avLst/>
          </a:prstGeom>
          <a:noFill/>
          <a:ln w="2540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517608-08C8-70F3-6800-6832C6E6D3CA}"/>
              </a:ext>
            </a:extLst>
          </p:cNvPr>
          <p:cNvSpPr txBox="1"/>
          <p:nvPr/>
        </p:nvSpPr>
        <p:spPr>
          <a:xfrm>
            <a:off x="5929460" y="4866713"/>
            <a:ext cx="4365039" cy="55922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lIns="72000" tIns="72000" rIns="72000" bIns="72000" rtlCol="0" anchor="ctr" anchorCtr="0"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b="1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Nice to Know: </a:t>
            </a:r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Hover then click on (past) to view previous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18 months of Council Statements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0B41AC3-8578-41EB-E301-0F1786C6D532}"/>
              </a:ext>
            </a:extLst>
          </p:cNvPr>
          <p:cNvCxnSpPr>
            <a:cxnSpLocks/>
            <a:stCxn id="3" idx="1"/>
            <a:endCxn id="2" idx="6"/>
          </p:cNvCxnSpPr>
          <p:nvPr/>
        </p:nvCxnSpPr>
        <p:spPr>
          <a:xfrm flipH="1" flipV="1">
            <a:off x="4977351" y="4293267"/>
            <a:ext cx="952109" cy="853058"/>
          </a:xfrm>
          <a:prstGeom prst="straightConnector1">
            <a:avLst/>
          </a:prstGeom>
          <a:ln w="25400"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5B4F91FF-8674-B0DE-7F09-3F7954D2F5A2}"/>
              </a:ext>
            </a:extLst>
          </p:cNvPr>
          <p:cNvSpPr/>
          <p:nvPr/>
        </p:nvSpPr>
        <p:spPr>
          <a:xfrm>
            <a:off x="3535050" y="2113239"/>
            <a:ext cx="1102936" cy="385088"/>
          </a:xfrm>
          <a:prstGeom prst="ellipse">
            <a:avLst/>
          </a:prstGeom>
          <a:noFill/>
          <a:ln w="254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7BDFD6-9657-21C0-BA15-AF8E7583FD1C}"/>
              </a:ext>
            </a:extLst>
          </p:cNvPr>
          <p:cNvSpPr txBox="1"/>
          <p:nvPr/>
        </p:nvSpPr>
        <p:spPr>
          <a:xfrm>
            <a:off x="5024486" y="1451037"/>
            <a:ext cx="3333235" cy="2606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72000" tIns="72000" rIns="72000" bIns="72000" rtlCol="0" anchor="ctr" anchorCtr="0"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b="1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Nice to Know</a:t>
            </a:r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: Rosters are updated weekly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7570B85-0191-57E0-A3B4-6F9D1963DCB1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4127843" y="1581356"/>
            <a:ext cx="896643" cy="518020"/>
          </a:xfrm>
          <a:prstGeom prst="straightConnector1">
            <a:avLst/>
          </a:prstGeom>
          <a:ln w="25400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AB441F60-D15D-BE3A-0D45-DF66021987DC}"/>
              </a:ext>
            </a:extLst>
          </p:cNvPr>
          <p:cNvSpPr/>
          <p:nvPr/>
        </p:nvSpPr>
        <p:spPr>
          <a:xfrm>
            <a:off x="923828" y="5146325"/>
            <a:ext cx="443060" cy="434343"/>
          </a:xfrm>
          <a:prstGeom prst="ellipse">
            <a:avLst/>
          </a:prstGeom>
          <a:noFill/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740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011" y="37466"/>
            <a:ext cx="9565341" cy="6912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Council Statement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FDD34E-893B-4B84-85E2-F18A0D1FABEF}"/>
              </a:ext>
            </a:extLst>
          </p:cNvPr>
          <p:cNvSpPr txBox="1"/>
          <p:nvPr/>
        </p:nvSpPr>
        <p:spPr>
          <a:xfrm>
            <a:off x="329970" y="1251576"/>
            <a:ext cx="5766029" cy="3710354"/>
          </a:xfrm>
          <a:prstGeom prst="rect">
            <a:avLst/>
          </a:prstGeom>
          <a:noFill/>
        </p:spPr>
        <p:txBody>
          <a:bodyPr wrap="none" lIns="72000" tIns="72000" rIns="72000" bIns="72000" rtlCol="0" anchor="ctr" anchorCtr="0">
            <a:noAutofit/>
          </a:bodyPr>
          <a:lstStyle/>
          <a:p>
            <a:pPr>
              <a:spcBef>
                <a:spcPts val="2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</a:pPr>
            <a:r>
              <a:rPr lang="en-US" sz="2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Ready by the first of the month</a:t>
            </a:r>
          </a:p>
          <a:p>
            <a:pPr>
              <a:spcBef>
                <a:spcPts val="2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</a:pPr>
            <a:r>
              <a:rPr lang="en-US" sz="2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Retained for 18 months (on Website)</a:t>
            </a:r>
          </a:p>
          <a:p>
            <a:pPr>
              <a:spcBef>
                <a:spcPts val="2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</a:pPr>
            <a:r>
              <a:rPr lang="en-US" sz="2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Provides membership Info</a:t>
            </a:r>
          </a:p>
          <a:p>
            <a:pPr>
              <a:spcBef>
                <a:spcPts val="2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</a:pPr>
            <a:r>
              <a:rPr lang="en-US" sz="2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Provides Supreme financial Info</a:t>
            </a:r>
          </a:p>
          <a:p>
            <a:pPr>
              <a:spcBef>
                <a:spcPts val="2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</a:pPr>
            <a:r>
              <a:rPr lang="en-US" sz="2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Status of required forms</a:t>
            </a:r>
          </a:p>
          <a:p>
            <a:pPr>
              <a:spcBef>
                <a:spcPts val="2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</a:pPr>
            <a:r>
              <a:rPr lang="en-US" sz="2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Must be able to log into Officers Online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sz="2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Payment coupon to remit Per Capita, 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sz="2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Catholic Advertising, and Culture of Life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75D9548-8BD2-BB3B-B32F-2B5A715174D3}"/>
              </a:ext>
            </a:extLst>
          </p:cNvPr>
          <p:cNvCxnSpPr>
            <a:cxnSpLocks/>
          </p:cNvCxnSpPr>
          <p:nvPr/>
        </p:nvCxnSpPr>
        <p:spPr>
          <a:xfrm>
            <a:off x="4006392" y="2479249"/>
            <a:ext cx="2926445" cy="0"/>
          </a:xfrm>
          <a:prstGeom prst="straightConnector1">
            <a:avLst/>
          </a:prstGeom>
          <a:ln w="28575"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71D5BA6-CE86-40F2-80B7-8154B21254F6}"/>
              </a:ext>
            </a:extLst>
          </p:cNvPr>
          <p:cNvCxnSpPr>
            <a:cxnSpLocks/>
          </p:cNvCxnSpPr>
          <p:nvPr/>
        </p:nvCxnSpPr>
        <p:spPr>
          <a:xfrm>
            <a:off x="4854804" y="2952161"/>
            <a:ext cx="2049752" cy="0"/>
          </a:xfrm>
          <a:prstGeom prst="straightConnector1">
            <a:avLst/>
          </a:prstGeom>
          <a:ln w="28575"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F400AB38-0BB9-56CE-8D20-E98829FA6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6836" y="787623"/>
            <a:ext cx="3689904" cy="4751384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3E7E8D3-F8D7-0824-AA6D-152444AAAF5B}"/>
              </a:ext>
            </a:extLst>
          </p:cNvPr>
          <p:cNvCxnSpPr>
            <a:cxnSpLocks/>
          </p:cNvCxnSpPr>
          <p:nvPr/>
        </p:nvCxnSpPr>
        <p:spPr>
          <a:xfrm>
            <a:off x="4006392" y="3425073"/>
            <a:ext cx="2926445" cy="0"/>
          </a:xfrm>
          <a:prstGeom prst="straightConnector1">
            <a:avLst/>
          </a:prstGeom>
          <a:ln w="28575"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157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011" y="37466"/>
            <a:ext cx="9565341" cy="6912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Council Statement (Continue)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FDD34E-893B-4B84-85E2-F18A0D1FABEF}"/>
              </a:ext>
            </a:extLst>
          </p:cNvPr>
          <p:cNvSpPr txBox="1"/>
          <p:nvPr/>
        </p:nvSpPr>
        <p:spPr>
          <a:xfrm>
            <a:off x="331512" y="2033046"/>
            <a:ext cx="2977296" cy="1762813"/>
          </a:xfrm>
          <a:prstGeom prst="rect">
            <a:avLst/>
          </a:prstGeom>
          <a:noFill/>
        </p:spPr>
        <p:txBody>
          <a:bodyPr wrap="none" lIns="72000" tIns="72000" rIns="72000" bIns="72000" rtlCol="0" anchor="ctr" anchorCtr="0"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  <a:buClr>
                <a:schemeClr val="accent2">
                  <a:lumMod val="75000"/>
                </a:schemeClr>
              </a:buClr>
            </a:pPr>
            <a:r>
              <a:rPr lang="en-US" sz="2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Page 3 contains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  <a:buClr>
                <a:schemeClr val="accent2">
                  <a:lumMod val="75000"/>
                </a:schemeClr>
              </a:buClr>
            </a:pPr>
            <a:r>
              <a:rPr lang="en-US" sz="2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membership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  <a:buClr>
                <a:schemeClr val="accent2">
                  <a:lumMod val="75000"/>
                </a:schemeClr>
              </a:buClr>
            </a:pPr>
            <a:r>
              <a:rPr lang="en-US" sz="2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updates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75D9548-8BD2-BB3B-B32F-2B5A715174D3}"/>
              </a:ext>
            </a:extLst>
          </p:cNvPr>
          <p:cNvCxnSpPr>
            <a:cxnSpLocks/>
          </p:cNvCxnSpPr>
          <p:nvPr/>
        </p:nvCxnSpPr>
        <p:spPr>
          <a:xfrm>
            <a:off x="4440025" y="2479249"/>
            <a:ext cx="249281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71D5BA6-CE86-40F2-80B7-8154B21254F6}"/>
              </a:ext>
            </a:extLst>
          </p:cNvPr>
          <p:cNvCxnSpPr>
            <a:cxnSpLocks/>
          </p:cNvCxnSpPr>
          <p:nvPr/>
        </p:nvCxnSpPr>
        <p:spPr>
          <a:xfrm>
            <a:off x="5337142" y="2914453"/>
            <a:ext cx="159569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D6A94C1B-B12D-6748-2ABC-71B23D273F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6136" y="943817"/>
            <a:ext cx="7071697" cy="4626424"/>
          </a:xfrm>
          <a:noFill/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B1E9A1-BAC0-2C3A-6417-0038EECAD702}"/>
              </a:ext>
            </a:extLst>
          </p:cNvPr>
          <p:cNvSpPr txBox="1"/>
          <p:nvPr/>
        </p:nvSpPr>
        <p:spPr>
          <a:xfrm>
            <a:off x="244237" y="3757460"/>
            <a:ext cx="3333235" cy="12167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72000" tIns="72000" rIns="72000" bIns="72000" rtlCol="0" anchor="ctr" anchorCtr="0"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b="1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Nice to Know: </a:t>
            </a:r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Honorary and Honorary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Life status is updated automatically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 and ceremonial cards are produced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i="0" u="none" strike="noStrike" kern="1200" dirty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and sent to FS for presentation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138D9B-E900-C099-17E8-3B056D00B823}"/>
              </a:ext>
            </a:extLst>
          </p:cNvPr>
          <p:cNvSpPr/>
          <p:nvPr/>
        </p:nvSpPr>
        <p:spPr>
          <a:xfrm>
            <a:off x="5750351" y="2215299"/>
            <a:ext cx="886119" cy="188535"/>
          </a:xfrm>
          <a:prstGeom prst="rect">
            <a:avLst/>
          </a:prstGeom>
          <a:noFill/>
          <a:ln w="19050">
            <a:solidFill>
              <a:srgbClr val="0000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E5F966-DCD0-1E60-A21D-5AC9C5AE2E86}"/>
              </a:ext>
            </a:extLst>
          </p:cNvPr>
          <p:cNvSpPr/>
          <p:nvPr/>
        </p:nvSpPr>
        <p:spPr>
          <a:xfrm>
            <a:off x="5750351" y="2820184"/>
            <a:ext cx="886119" cy="188535"/>
          </a:xfrm>
          <a:prstGeom prst="rect">
            <a:avLst/>
          </a:prstGeom>
          <a:noFill/>
          <a:ln w="19050">
            <a:solidFill>
              <a:srgbClr val="0000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65120CD-F83C-5714-F372-02DB63DC963E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3568045" y="2914452"/>
            <a:ext cx="2182306" cy="861774"/>
          </a:xfrm>
          <a:prstGeom prst="straightConnector1">
            <a:avLst/>
          </a:prstGeom>
          <a:ln w="28575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210FBEB-CD34-DBBA-C867-21C9F0E5C7A1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3577472" y="2309567"/>
            <a:ext cx="2172879" cy="1486292"/>
          </a:xfrm>
          <a:prstGeom prst="straightConnector1">
            <a:avLst/>
          </a:prstGeom>
          <a:ln w="28575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9630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28"/>
  <p:tag name="MMCOA_FONTSIZE_M" val="20"/>
  <p:tag name="MMCOA_FONTSIZE_S" val="14"/>
  <p:tag name="MMCOA_FONTSIZE_T" val="14"/>
  <p:tag name="MMCOA_POSITION_L" val="35.92079;100.6299;392.8819;684.2834"/>
  <p:tag name="MMCOA_POSITION_M" val="35.92079;100.6299;392.8819;684.2834"/>
  <p:tag name="MMCOA_POSITION_S" val="35.92079;100.6299;392.8819;684.2834"/>
  <p:tag name="MMCOA_POSITION_T" val="35.92079;100.6299;392.8819;684.2834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2020-21 Theme</Template>
  <TotalTime>4243</TotalTime>
  <Words>2401</Words>
  <Application>Microsoft Office PowerPoint</Application>
  <PresentationFormat>Widescreen</PresentationFormat>
  <Paragraphs>477</Paragraphs>
  <Slides>39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Brush Script MT</vt:lpstr>
      <vt:lpstr>Calibri</vt:lpstr>
      <vt:lpstr>Calibri Light</vt:lpstr>
      <vt:lpstr>Constantia</vt:lpstr>
      <vt:lpstr>Franklin Gothic Book</vt:lpstr>
      <vt:lpstr>proxima-nova-extra-condensed</vt:lpstr>
      <vt:lpstr>Office Theme</vt:lpstr>
      <vt:lpstr>PowerPoint Presentation</vt:lpstr>
      <vt:lpstr> Plan of Instruction </vt:lpstr>
      <vt:lpstr>What is a Financial Secretary?</vt:lpstr>
      <vt:lpstr>What You Are Not…</vt:lpstr>
      <vt:lpstr> Member Management - Officer Online </vt:lpstr>
      <vt:lpstr>Officers Desk Reference</vt:lpstr>
      <vt:lpstr>Council Reports</vt:lpstr>
      <vt:lpstr>Council Statement</vt:lpstr>
      <vt:lpstr>Council Statement (Continue)</vt:lpstr>
      <vt:lpstr>Navigating Supplies</vt:lpstr>
      <vt:lpstr>Member Management/Member Billing</vt:lpstr>
      <vt:lpstr>Member Management/Member Billing (Cont)</vt:lpstr>
      <vt:lpstr>Adding Members</vt:lpstr>
      <vt:lpstr>PowerPoint Presentation</vt:lpstr>
      <vt:lpstr>Member Management/Member Billing Member Management Section</vt:lpstr>
      <vt:lpstr>Member Management “Expert”</vt:lpstr>
      <vt:lpstr> </vt:lpstr>
      <vt:lpstr>PowerPoint Presentation</vt:lpstr>
      <vt:lpstr>Member Billing “Expert”</vt:lpstr>
      <vt:lpstr>Receipts</vt:lpstr>
      <vt:lpstr>Vouchers  (AKA: Order on Treasurer or Warrant Voucher)</vt:lpstr>
      <vt:lpstr>Forms and Programs</vt:lpstr>
      <vt:lpstr>Supreme Due Dates</vt:lpstr>
      <vt:lpstr>State Due Dates</vt:lpstr>
      <vt:lpstr>Supreme and State Assessments (Due Upon Receipt)</vt:lpstr>
      <vt:lpstr>Audit</vt:lpstr>
      <vt:lpstr>Form 1295-1 and 2</vt:lpstr>
      <vt:lpstr>Audit</vt:lpstr>
      <vt:lpstr>Audit</vt:lpstr>
      <vt:lpstr>Printing Membership Cards</vt:lpstr>
      <vt:lpstr>IRS Form 990</vt:lpstr>
      <vt:lpstr>Suspension: Failure to Pay Dues Non-AMI Councils</vt:lpstr>
      <vt:lpstr>AFFILIATE MEMBERSHIP INITIATIVE Participating Councils</vt:lpstr>
      <vt:lpstr>Disability Exemption (#1831)</vt:lpstr>
      <vt:lpstr>Fraternal Leader Advisory</vt:lpstr>
      <vt:lpstr>Other Tips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Jo Hamik</dc:creator>
  <cp:lastModifiedBy>Michael Vaughn</cp:lastModifiedBy>
  <cp:revision>76</cp:revision>
  <dcterms:created xsi:type="dcterms:W3CDTF">2021-05-16T20:33:32Z</dcterms:created>
  <dcterms:modified xsi:type="dcterms:W3CDTF">2024-06-22T20:44:17Z</dcterms:modified>
</cp:coreProperties>
</file>