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0"/>
  </p:notesMasterIdLst>
  <p:sldIdLst>
    <p:sldId id="257" r:id="rId2"/>
    <p:sldId id="290" r:id="rId3"/>
    <p:sldId id="292" r:id="rId4"/>
    <p:sldId id="291" r:id="rId5"/>
    <p:sldId id="286" r:id="rId6"/>
    <p:sldId id="287" r:id="rId7"/>
    <p:sldId id="289" r:id="rId8"/>
    <p:sldId id="283" r:id="rId9"/>
  </p:sldIdLst>
  <p:sldSz cx="12192000" cy="6858000"/>
  <p:notesSz cx="6858000" cy="9144000"/>
  <p:defaultTextStyle>
    <a:defPPr>
      <a:defRPr lang="en-US"/>
    </a:defPPr>
    <a:lvl1pPr marL="0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121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247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8376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4489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0625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6751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2879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8998" algn="l" defTabSz="91224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89AA769-8381-4011-922E-3C59E826A7E5}">
          <p14:sldIdLst>
            <p14:sldId id="257"/>
            <p14:sldId id="290"/>
            <p14:sldId id="292"/>
            <p14:sldId id="291"/>
            <p14:sldId id="286"/>
            <p14:sldId id="287"/>
            <p14:sldId id="289"/>
            <p14:sldId id="283"/>
          </p14:sldIdLst>
        </p14:section>
        <p14:section name="Untitled Section" id="{F778D85C-268E-4298-AB4B-1F0D5680440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D0737-537A-48AB-A3E9-843D11C3F3D2}" v="5" dt="2024-11-07T21:20:23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Vaughn" userId="ff78c5293d025a80" providerId="LiveId" clId="{64CD0737-537A-48AB-A3E9-843D11C3F3D2}"/>
    <pc:docChg chg="custSel modSld">
      <pc:chgData name="Michael Vaughn" userId="ff78c5293d025a80" providerId="LiveId" clId="{64CD0737-537A-48AB-A3E9-843D11C3F3D2}" dt="2024-11-07T21:20:23.856" v="287" actId="20577"/>
      <pc:docMkLst>
        <pc:docMk/>
      </pc:docMkLst>
      <pc:sldChg chg="modSp mod">
        <pc:chgData name="Michael Vaughn" userId="ff78c5293d025a80" providerId="LiveId" clId="{64CD0737-537A-48AB-A3E9-843D11C3F3D2}" dt="2024-10-30T20:00:27.232" v="191" actId="20577"/>
        <pc:sldMkLst>
          <pc:docMk/>
          <pc:sldMk cId="908719810" sldId="257"/>
        </pc:sldMkLst>
        <pc:spChg chg="mod">
          <ac:chgData name="Michael Vaughn" userId="ff78c5293d025a80" providerId="LiveId" clId="{64CD0737-537A-48AB-A3E9-843D11C3F3D2}" dt="2024-10-30T20:00:27.232" v="191" actId="20577"/>
          <ac:spMkLst>
            <pc:docMk/>
            <pc:sldMk cId="908719810" sldId="257"/>
            <ac:spMk id="2" creationId="{7D70FCAA-172F-4061-B126-4480F995501B}"/>
          </ac:spMkLst>
        </pc:spChg>
      </pc:sldChg>
      <pc:sldChg chg="modSp mod">
        <pc:chgData name="Michael Vaughn" userId="ff78c5293d025a80" providerId="LiveId" clId="{64CD0737-537A-48AB-A3E9-843D11C3F3D2}" dt="2024-11-07T20:53:54.930" v="248" actId="20577"/>
        <pc:sldMkLst>
          <pc:docMk/>
          <pc:sldMk cId="891671419" sldId="289"/>
        </pc:sldMkLst>
        <pc:spChg chg="mod">
          <ac:chgData name="Michael Vaughn" userId="ff78c5293d025a80" providerId="LiveId" clId="{64CD0737-537A-48AB-A3E9-843D11C3F3D2}" dt="2024-11-07T20:53:54.930" v="248" actId="20577"/>
          <ac:spMkLst>
            <pc:docMk/>
            <pc:sldMk cId="891671419" sldId="289"/>
            <ac:spMk id="7" creationId="{B3BB47C3-6BDF-83A4-89AC-05C4553725C9}"/>
          </ac:spMkLst>
        </pc:spChg>
      </pc:sldChg>
      <pc:sldChg chg="modSp mod">
        <pc:chgData name="Michael Vaughn" userId="ff78c5293d025a80" providerId="LiveId" clId="{64CD0737-537A-48AB-A3E9-843D11C3F3D2}" dt="2024-10-30T19:27:13.037" v="127" actId="404"/>
        <pc:sldMkLst>
          <pc:docMk/>
          <pc:sldMk cId="1756429735" sldId="290"/>
        </pc:sldMkLst>
        <pc:spChg chg="mod">
          <ac:chgData name="Michael Vaughn" userId="ff78c5293d025a80" providerId="LiveId" clId="{64CD0737-537A-48AB-A3E9-843D11C3F3D2}" dt="2024-10-30T19:27:13.037" v="127" actId="404"/>
          <ac:spMkLst>
            <pc:docMk/>
            <pc:sldMk cId="1756429735" sldId="290"/>
            <ac:spMk id="5" creationId="{94E843AB-15E9-385A-11C3-5E95A6D81585}"/>
          </ac:spMkLst>
        </pc:spChg>
      </pc:sldChg>
      <pc:sldChg chg="modSp mod">
        <pc:chgData name="Michael Vaughn" userId="ff78c5293d025a80" providerId="LiveId" clId="{64CD0737-537A-48AB-A3E9-843D11C3F3D2}" dt="2024-11-07T21:20:23.856" v="287" actId="20577"/>
        <pc:sldMkLst>
          <pc:docMk/>
          <pc:sldMk cId="171374572" sldId="292"/>
        </pc:sldMkLst>
        <pc:spChg chg="mod">
          <ac:chgData name="Michael Vaughn" userId="ff78c5293d025a80" providerId="LiveId" clId="{64CD0737-537A-48AB-A3E9-843D11C3F3D2}" dt="2024-11-07T21:20:23.856" v="287" actId="20577"/>
          <ac:spMkLst>
            <pc:docMk/>
            <pc:sldMk cId="171374572" sldId="292"/>
            <ac:spMk id="5" creationId="{FD4BD631-5325-377A-8748-47C316E36D5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C48A7-6739-44FF-9DD3-AD0B97BDAA7A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7D87D-C66C-42C6-BA18-390279DF2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7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F9D47-82EB-7926-09AD-9D4BAADC1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66631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4DB9A-33F8-CF3F-AC04-5A664079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40359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732C8-312D-74CE-AE4F-50F9FA2E5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083823-C226-40E2-BAB0-CB37FA46C86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95DC1-F66C-2BDA-17F9-1E58ECA4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53DF9-83FA-4D38-42B9-BED0CB68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C53170-DB2F-45CD-94E5-1171A1828D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123D4-F9CD-5112-B58F-2BD2AD1712E0}"/>
              </a:ext>
            </a:extLst>
          </p:cNvPr>
          <p:cNvGrpSpPr/>
          <p:nvPr userDrawn="1"/>
        </p:nvGrpSpPr>
        <p:grpSpPr>
          <a:xfrm>
            <a:off x="-2" y="0"/>
            <a:ext cx="12192003" cy="6858000"/>
            <a:chOff x="-2" y="0"/>
            <a:chExt cx="12192003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D378F7-BB28-E151-FA8E-73884E243085}"/>
                </a:ext>
              </a:extLst>
            </p:cNvPr>
            <p:cNvSpPr/>
            <p:nvPr userDrawn="1"/>
          </p:nvSpPr>
          <p:spPr>
            <a:xfrm>
              <a:off x="11009745" y="0"/>
              <a:ext cx="1182255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79955F2-34D6-844E-4139-62BCE043BD40}"/>
                </a:ext>
              </a:extLst>
            </p:cNvPr>
            <p:cNvSpPr/>
            <p:nvPr userDrawn="1"/>
          </p:nvSpPr>
          <p:spPr>
            <a:xfrm rot="16200000">
              <a:off x="5504872" y="170870"/>
              <a:ext cx="1182255" cy="12192003"/>
            </a:xfrm>
            <a:prstGeom prst="rect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/>
                </a:gs>
                <a:gs pos="100000">
                  <a:srgbClr val="B7A66E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0" name="Picture 9" descr="A close-up of a painting&#10;&#10;Description automatically generated with low confidence">
              <a:extLst>
                <a:ext uri="{FF2B5EF4-FFF2-40B4-BE49-F238E27FC236}">
                  <a16:creationId xmlns:a16="http://schemas.microsoft.com/office/drawing/2014/main" id="{99215B9E-382F-92E2-F49D-2674E53E18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346" y="136525"/>
              <a:ext cx="1108594" cy="1399309"/>
            </a:xfrm>
            <a:prstGeom prst="rect">
              <a:avLst/>
            </a:prstGeom>
          </p:spPr>
        </p:pic>
        <p:pic>
          <p:nvPicPr>
            <p:cNvPr id="12" name="Picture 11" descr="A picture containing symbol, logo, emblem, graphics&#10;&#10;Description automatically generated">
              <a:extLst>
                <a:ext uri="{FF2B5EF4-FFF2-40B4-BE49-F238E27FC236}">
                  <a16:creationId xmlns:a16="http://schemas.microsoft.com/office/drawing/2014/main" id="{3AD81AC1-1119-DDC5-653C-C0D4F20984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346" y="1945320"/>
              <a:ext cx="1108594" cy="1108594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54C4D88-3566-FCA1-A504-1B712278D06A}"/>
                </a:ext>
              </a:extLst>
            </p:cNvPr>
            <p:cNvSpPr txBox="1"/>
            <p:nvPr userDrawn="1"/>
          </p:nvSpPr>
          <p:spPr>
            <a:xfrm>
              <a:off x="400050" y="5938407"/>
              <a:ext cx="60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B7A66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Seek First the Kingdom of God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FF95CE0-67EC-7029-617D-B5FB9529F656}"/>
                </a:ext>
              </a:extLst>
            </p:cNvPr>
            <p:cNvSpPr txBox="1"/>
            <p:nvPr userDrawn="1"/>
          </p:nvSpPr>
          <p:spPr>
            <a:xfrm>
              <a:off x="9605964" y="6323128"/>
              <a:ext cx="24288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Nebraska Knights of Columbus 2023-2025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741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BodyText"/>
          <p:cNvSpPr>
            <a:spLocks noGrp="1"/>
          </p:cNvSpPr>
          <p:nvPr>
            <p:ph idx="1"/>
          </p:nvPr>
        </p:nvSpPr>
        <p:spPr>
          <a:xfrm>
            <a:off x="579212" y="1278000"/>
            <a:ext cx="11033604" cy="4921094"/>
          </a:xfrm>
        </p:spPr>
        <p:txBody>
          <a:bodyPr/>
          <a:lstStyle>
            <a:lvl1pPr>
              <a:spcBef>
                <a:spcPts val="1775"/>
              </a:spcBef>
              <a:defRPr/>
            </a:lvl1pPr>
            <a:lvl2pPr>
              <a:spcBef>
                <a:spcPts val="635"/>
              </a:spcBef>
              <a:defRPr/>
            </a:lvl2pPr>
            <a:lvl3pPr>
              <a:spcBef>
                <a:spcPts val="635"/>
              </a:spcBef>
              <a:defRPr/>
            </a:lvl3pPr>
            <a:lvl4pPr>
              <a:spcBef>
                <a:spcPts val="635"/>
              </a:spcBef>
              <a:defRPr/>
            </a:lvl4pPr>
            <a:lvl5pPr>
              <a:spcBef>
                <a:spcPts val="635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8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2C57B-2946-C61D-78AB-B648ED55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591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1A534-B4A5-0839-8EB2-587BDC8E8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959109" cy="37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B3857-1703-2741-4B45-549E729A6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083823-C226-40E2-BAB0-CB37FA46C86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11/7/2024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419AF-B38C-F3EA-1D4E-91F8F8D6E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B0ECC-51B5-C2F4-9B78-D2694041B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C53170-DB2F-45CD-94E5-1171A1828D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DFF28E-EEC9-42AD-D27A-5CCE545A3CD7}"/>
              </a:ext>
            </a:extLst>
          </p:cNvPr>
          <p:cNvGrpSpPr/>
          <p:nvPr userDrawn="1"/>
        </p:nvGrpSpPr>
        <p:grpSpPr>
          <a:xfrm>
            <a:off x="-2" y="0"/>
            <a:ext cx="12192003" cy="6858000"/>
            <a:chOff x="-2" y="0"/>
            <a:chExt cx="12192003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0080950-55C9-214D-AD43-790EBEA66F14}"/>
                </a:ext>
              </a:extLst>
            </p:cNvPr>
            <p:cNvSpPr/>
            <p:nvPr userDrawn="1"/>
          </p:nvSpPr>
          <p:spPr>
            <a:xfrm>
              <a:off x="11009745" y="0"/>
              <a:ext cx="1182255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FD16F4-E559-ABB8-E86E-564684967712}"/>
                </a:ext>
              </a:extLst>
            </p:cNvPr>
            <p:cNvSpPr/>
            <p:nvPr userDrawn="1"/>
          </p:nvSpPr>
          <p:spPr>
            <a:xfrm rot="16200000">
              <a:off x="5504872" y="170870"/>
              <a:ext cx="1182255" cy="12192003"/>
            </a:xfrm>
            <a:prstGeom prst="rect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/>
                </a:gs>
                <a:gs pos="100000">
                  <a:srgbClr val="B7A66E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0" name="Picture 9" descr="A close-up of a painting&#10;&#10;Description automatically generated with low confidence">
              <a:extLst>
                <a:ext uri="{FF2B5EF4-FFF2-40B4-BE49-F238E27FC236}">
                  <a16:creationId xmlns:a16="http://schemas.microsoft.com/office/drawing/2014/main" id="{CDFA262A-0AA3-1ED7-891F-673B736C8D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346" y="136525"/>
              <a:ext cx="1108594" cy="1399309"/>
            </a:xfrm>
            <a:prstGeom prst="rect">
              <a:avLst/>
            </a:prstGeom>
          </p:spPr>
        </p:pic>
        <p:pic>
          <p:nvPicPr>
            <p:cNvPr id="11" name="Picture 10" descr="A picture containing symbol, logo, emblem, graphics&#10;&#10;Description automatically generated">
              <a:extLst>
                <a:ext uri="{FF2B5EF4-FFF2-40B4-BE49-F238E27FC236}">
                  <a16:creationId xmlns:a16="http://schemas.microsoft.com/office/drawing/2014/main" id="{1695B380-B3C6-3530-50C8-3410A8385D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6346" y="1945320"/>
              <a:ext cx="1108594" cy="1108594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90B09A-D904-364E-E718-32D1ACCAB761}"/>
                </a:ext>
              </a:extLst>
            </p:cNvPr>
            <p:cNvSpPr txBox="1"/>
            <p:nvPr userDrawn="1"/>
          </p:nvSpPr>
          <p:spPr>
            <a:xfrm>
              <a:off x="400050" y="5938407"/>
              <a:ext cx="60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B7A66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Seek First the Kingdom of God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879CA5-BE49-D5DA-8F2E-DE5AA133D95E}"/>
                </a:ext>
              </a:extLst>
            </p:cNvPr>
            <p:cNvSpPr txBox="1"/>
            <p:nvPr userDrawn="1"/>
          </p:nvSpPr>
          <p:spPr>
            <a:xfrm>
              <a:off x="9605964" y="6323128"/>
              <a:ext cx="24288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Nebraska Knights of Columbus 2023-2025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576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aupjoseph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fc.org/en/resources/for-members/11729-affiliate-process.pdf" TargetMode="External"/><Relationship Id="rId2" Type="http://schemas.openxmlformats.org/officeDocument/2006/relationships/hyperlink" Target="https://www.kofc.org/en/resources/for-members/11619-fraternal-excellence-guide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-842560.bcvp0rtal.com/detail/videos/member-management-member-billing/video/2341339147001/generating-a-dues-assessment?autoStart=true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F8B363-27CC-4BC3-A8EA-1A8C5D708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5" y="1815547"/>
            <a:ext cx="9117495" cy="4505739"/>
          </a:xfrm>
        </p:spPr>
        <p:txBody>
          <a:bodyPr/>
          <a:lstStyle/>
          <a:p>
            <a:endParaRPr lang="en-US" sz="6000" b="1" cap="all" spc="10" dirty="0">
              <a:solidFill>
                <a:schemeClr val="accent2"/>
              </a:solidFill>
              <a:ea typeface="+mj-ea"/>
            </a:endParaRPr>
          </a:p>
          <a:p>
            <a:endParaRPr lang="en-US" sz="4400" b="1" cap="all" spc="10" dirty="0">
              <a:solidFill>
                <a:schemeClr val="accent2"/>
              </a:solidFill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586053" y="208060"/>
            <a:ext cx="9392120" cy="914400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Nebraska Knights of Columbus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70FCAA-172F-4061-B126-4480F995501B}"/>
              </a:ext>
            </a:extLst>
          </p:cNvPr>
          <p:cNvSpPr txBox="1"/>
          <p:nvPr/>
        </p:nvSpPr>
        <p:spPr>
          <a:xfrm>
            <a:off x="1300956" y="861683"/>
            <a:ext cx="7962314" cy="4365877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sz="5400" b="1" i="0" u="none" strike="noStrike" kern="1200" dirty="0">
                <a:latin typeface="+mn-lt"/>
                <a:ea typeface="+mn-ea"/>
                <a:cs typeface="+mn-cs"/>
              </a:rPr>
              <a:t>2025 Membership Billing Cycle</a:t>
            </a:r>
          </a:p>
        </p:txBody>
      </p:sp>
    </p:spTree>
    <p:extLst>
      <p:ext uri="{BB962C8B-B14F-4D97-AF65-F5344CB8AC3E}">
        <p14:creationId xmlns:p14="http://schemas.microsoft.com/office/powerpoint/2010/main" val="90871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F8B363-27CC-4BC3-A8EA-1A8C5D708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5" y="1815547"/>
            <a:ext cx="9117495" cy="4505739"/>
          </a:xfrm>
        </p:spPr>
        <p:txBody>
          <a:bodyPr/>
          <a:lstStyle/>
          <a:p>
            <a:endParaRPr lang="en-US" sz="6000" b="1" cap="all" spc="10" dirty="0">
              <a:solidFill>
                <a:schemeClr val="accent2"/>
              </a:solidFill>
              <a:ea typeface="+mj-ea"/>
            </a:endParaRPr>
          </a:p>
          <a:p>
            <a:endParaRPr lang="en-US" sz="4400" b="1" cap="all" spc="10" dirty="0">
              <a:solidFill>
                <a:schemeClr val="accent2"/>
              </a:solidFill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853442" y="197232"/>
            <a:ext cx="9392120" cy="914400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Nebraska Knights of Columbus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E843AB-15E9-385A-11C3-5E95A6D81585}"/>
              </a:ext>
            </a:extLst>
          </p:cNvPr>
          <p:cNvSpPr txBox="1"/>
          <p:nvPr/>
        </p:nvSpPr>
        <p:spPr>
          <a:xfrm>
            <a:off x="518526" y="536714"/>
            <a:ext cx="10225378" cy="5428970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FS/FC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training is a random collections of thoughts from the many 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questions we field concerning the annual dues assessment. We try  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steering you to the right answers but we will not always succeed. 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 please feel free to call us with questions or concerns.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Joseph Kaup				Mike Vaughn</a:t>
            </a:r>
          </a:p>
          <a:p>
            <a:pPr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FS Co-Coordinator Chairman 		FS Co-Coordinator Chairman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402-340-9875				402-297-5434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2400" b="1" i="0" u="none" strike="noStrike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  <a:hlinkClick r:id="rId2"/>
              </a:rPr>
              <a:t>kaupjoseph@gmail.com</a:t>
            </a:r>
            <a:r>
              <a:rPr lang="en-US" sz="2400" b="1" i="0" u="none" strike="noStrike" kern="12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			Michael.vaughn@windstream.net</a:t>
            </a:r>
            <a:endParaRPr lang="en-US" i="0" u="none" strike="noStrike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42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AB73CA-5468-8D4F-0EA7-150A52C37894}"/>
              </a:ext>
            </a:extLst>
          </p:cNvPr>
          <p:cNvSpPr txBox="1"/>
          <p:nvPr/>
        </p:nvSpPr>
        <p:spPr>
          <a:xfrm>
            <a:off x="206735" y="147984"/>
            <a:ext cx="9994788" cy="883373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Before You Start…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4BD631-5325-377A-8748-47C316E36D50}"/>
              </a:ext>
            </a:extLst>
          </p:cNvPr>
          <p:cNvSpPr txBox="1"/>
          <p:nvPr/>
        </p:nvSpPr>
        <p:spPr>
          <a:xfrm>
            <a:off x="329938" y="1055195"/>
            <a:ext cx="10473179" cy="4553754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 marL="457200" marR="0" lvl="0" indent="-4572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Obtain and review the FS portion of the Fraternal Excellence Guide</a:t>
            </a:r>
          </a:p>
          <a:p>
            <a:pPr>
              <a:spcBef>
                <a:spcPts val="200"/>
              </a:spcBef>
              <a:spcAft>
                <a:spcPts val="200"/>
              </a:spcAf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found at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https://www.kofc.org/en/resources/for-members/11619-fraternal-excellence-guide.pdf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57200" marR="0" lvl="0" indent="-4572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Ensure you have all the supplies: membership cards 4817E for 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Councils and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4818E for Assemblies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envelopes,</a:t>
            </a:r>
            <a:r>
              <a:rPr lang="en-US" sz="2400" noProof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stamps etc.</a:t>
            </a:r>
          </a:p>
          <a:p>
            <a:pPr marL="457200" marR="0" lvl="0" indent="-4572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Do you have the Council Seal? </a:t>
            </a:r>
          </a:p>
          <a:p>
            <a:pPr marL="913321" lvl="1" indent="-4572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All membership cards are required to be embossed</a:t>
            </a:r>
          </a:p>
          <a:p>
            <a:pPr marL="457200" indent="-4572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Affiliate Membership Initiative (AMI) is on-going </a:t>
            </a:r>
          </a:p>
          <a:p>
            <a:pPr marL="741871" lvl="1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Once you have done AMI you continue it annually</a:t>
            </a:r>
          </a:p>
          <a:p>
            <a:pPr marL="741871" lvl="1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Follow the Interim Billing Procedures found on page 30 of the </a:t>
            </a:r>
          </a:p>
          <a:p>
            <a:pPr marL="0" lvl="1">
              <a:spcBef>
                <a:spcPts val="200"/>
              </a:spcBef>
              <a:spcAft>
                <a:spcPts val="2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Fraternal Excellence Guide and the AMI Submission Process at: </a:t>
            </a:r>
          </a:p>
          <a:p>
            <a:pPr marL="0" lvl="1">
              <a:spcBef>
                <a:spcPts val="200"/>
              </a:spcBef>
              <a:spcAft>
                <a:spcPts val="2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https://www.kofc.org/en/resources/for-members/11729-affiliate-process.pdf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spcBef>
                <a:spcPts val="200"/>
              </a:spcBef>
              <a:spcAft>
                <a:spcPts val="200"/>
              </a:spcAft>
            </a:pP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206735" y="147984"/>
            <a:ext cx="9994788" cy="883373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Annual Dues Assessment Prep 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4FF0A-2B0C-6F82-6165-4AF45B001EA2}"/>
              </a:ext>
            </a:extLst>
          </p:cNvPr>
          <p:cNvSpPr txBox="1"/>
          <p:nvPr/>
        </p:nvSpPr>
        <p:spPr>
          <a:xfrm>
            <a:off x="834887" y="1096486"/>
            <a:ext cx="8238658" cy="1089765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Determine if membership dues are appropriate</a:t>
            </a: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Will dues assessment meet Council administrative needs?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i="0" u="none" strike="noStrike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0DC306-E3ED-736E-AD1B-6014CEC77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1163" y="2109210"/>
            <a:ext cx="5539554" cy="339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10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F8B363-27CC-4BC3-A8EA-1A8C5D708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5" y="1815547"/>
            <a:ext cx="9117495" cy="4505739"/>
          </a:xfrm>
        </p:spPr>
        <p:txBody>
          <a:bodyPr/>
          <a:lstStyle/>
          <a:p>
            <a:endParaRPr lang="en-US" sz="6000" b="1" cap="all" spc="10" dirty="0">
              <a:solidFill>
                <a:schemeClr val="accent2"/>
              </a:solidFill>
              <a:ea typeface="+mj-ea"/>
            </a:endParaRPr>
          </a:p>
          <a:p>
            <a:endParaRPr lang="en-US" sz="4400" b="1" cap="all" spc="10" dirty="0">
              <a:solidFill>
                <a:schemeClr val="accent2"/>
              </a:solidFill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349858" y="140794"/>
            <a:ext cx="10559332" cy="914400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Prep Work for Dues Assessment (</a:t>
            </a:r>
            <a:r>
              <a:rPr lang="en-US" sz="3600" b="1" cap="all" spc="10" dirty="0" err="1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ConT</a:t>
            </a: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14FF0A-2B0C-6F82-6165-4AF45B001EA2}"/>
              </a:ext>
            </a:extLst>
          </p:cNvPr>
          <p:cNvSpPr txBox="1"/>
          <p:nvPr/>
        </p:nvSpPr>
        <p:spPr>
          <a:xfrm>
            <a:off x="530191" y="1357461"/>
            <a:ext cx="9550999" cy="3657600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 marL="457200" marR="0" lvl="0" indent="-4572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If dues need to increase, approval of Council and update of by-laws </a:t>
            </a:r>
          </a:p>
          <a:p>
            <a:pPr marR="0" lvl="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are a must. By-laws state what dues will be</a:t>
            </a:r>
          </a:p>
          <a:p>
            <a:pPr marL="342900" marR="0" lvl="0" indent="-3429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Councils have some autonomy on what they charge for dues</a:t>
            </a:r>
          </a:p>
          <a:p>
            <a:pPr marL="342900" marR="0" lvl="0" indent="-342900" algn="l" defTabSz="91224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Consider:</a:t>
            </a:r>
          </a:p>
          <a:p>
            <a:pPr marL="799021" lvl="1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Forgiving dues to members in financial distress</a:t>
            </a:r>
          </a:p>
          <a:p>
            <a:pPr marL="799021" lvl="1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Creating a class that reduces/eliminates dues for students, deacons,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military/first responders,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etc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99021" lvl="1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Reviewing disabled members and update using Form 1831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endParaRPr lang="en-US" i="0" u="none" strike="noStrike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94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4F8B363-27CC-4BC3-A8EA-1A8C5D708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75" y="1815547"/>
            <a:ext cx="9117495" cy="4505739"/>
          </a:xfrm>
        </p:spPr>
        <p:txBody>
          <a:bodyPr/>
          <a:lstStyle/>
          <a:p>
            <a:endParaRPr lang="en-US" sz="6000" b="1" cap="all" spc="10" dirty="0">
              <a:solidFill>
                <a:schemeClr val="accent2"/>
              </a:solidFill>
              <a:ea typeface="+mj-ea"/>
            </a:endParaRPr>
          </a:p>
          <a:p>
            <a:endParaRPr lang="en-US" sz="4400" b="1" cap="all" spc="10" dirty="0">
              <a:solidFill>
                <a:schemeClr val="accent2"/>
              </a:solidFill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145776" y="168813"/>
            <a:ext cx="9392120" cy="914400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sz="3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a Dues Assessment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70FCAA-172F-4061-B126-4480F995501B}"/>
              </a:ext>
            </a:extLst>
          </p:cNvPr>
          <p:cNvSpPr txBox="1"/>
          <p:nvPr/>
        </p:nvSpPr>
        <p:spPr>
          <a:xfrm>
            <a:off x="283087" y="1008220"/>
            <a:ext cx="9973275" cy="4573596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sz="2800" dirty="0"/>
              <a:t> Generating a Dues Assessment Video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400" b="1" i="0" u="none" strike="noStrike" kern="1200" dirty="0">
              <a:latin typeface="+mn-lt"/>
              <a:ea typeface="+mn-ea"/>
              <a:cs typeface="+mn-cs"/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400" b="1" dirty="0">
                <a:hlinkClick r:id="rId2"/>
              </a:rPr>
              <a:t>Generating a Dues Assessment - Member Management/Member Billing - Fraternal Mini Videos Video Training Gallery (bcvp0rtal.com)</a:t>
            </a:r>
            <a:endParaRPr lang="en-US" sz="1400" b="1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400" b="1" u="sng" dirty="0"/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sz="2400" b="1" u="sng" dirty="0"/>
              <a:t>Notes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Use 15 Dec as your process date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If using Assess Other, ensure previous year’s assessments are forgiven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Is the Council forgiving previously owed dues for a member? </a:t>
            </a:r>
          </a:p>
          <a:p>
            <a:pPr marL="799021" lvl="1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Go to Member Ledger to credit member so balance is 0.00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Is the Council forgiving this year's dues for a member? </a:t>
            </a:r>
          </a:p>
          <a:p>
            <a:pPr marL="799021" lvl="1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See Billing Information for the member to not assess</a:t>
            </a:r>
          </a:p>
        </p:txBody>
      </p:sp>
    </p:spTree>
    <p:extLst>
      <p:ext uri="{BB962C8B-B14F-4D97-AF65-F5344CB8AC3E}">
        <p14:creationId xmlns:p14="http://schemas.microsoft.com/office/powerpoint/2010/main" val="302855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A1DA32-FF00-4C5F-A904-0C87BF8B074C}"/>
              </a:ext>
            </a:extLst>
          </p:cNvPr>
          <p:cNvSpPr txBox="1"/>
          <p:nvPr/>
        </p:nvSpPr>
        <p:spPr>
          <a:xfrm>
            <a:off x="597674" y="133474"/>
            <a:ext cx="9392120" cy="914400"/>
          </a:xfrm>
          <a:prstGeom prst="rect">
            <a:avLst/>
          </a:prstGeom>
          <a:gradFill>
            <a:gsLst>
              <a:gs pos="84000">
                <a:schemeClr val="bg1"/>
              </a:gs>
              <a:gs pos="36000">
                <a:schemeClr val="bg1"/>
              </a:gs>
              <a:gs pos="100000">
                <a:schemeClr val="bg1"/>
              </a:gs>
            </a:gsLst>
            <a:lin ang="0" scaled="1"/>
          </a:gradFill>
          <a:effectLst>
            <a:glow rad="63500">
              <a:schemeClr val="bg1">
                <a:alpha val="93000"/>
              </a:schemeClr>
            </a:glow>
            <a:reflection endPos="0" dist="50800" dir="5400000" sy="-100000" algn="bl" rotWithShape="0"/>
            <a:softEdge rad="76200"/>
          </a:effectLst>
        </p:spPr>
        <p:txBody>
          <a:bodyPr wrap="square" lIns="72000" tIns="72000" rIns="72000" bIns="72000" rtlCol="0" anchor="ctr" anchorCtr="0">
            <a:noAutofit/>
          </a:bodyPr>
          <a:lstStyle/>
          <a:p>
            <a:pPr algn="ctr" defTabSz="1189010">
              <a:spcBef>
                <a:spcPts val="1828"/>
              </a:spcBef>
              <a:spcAft>
                <a:spcPts val="200"/>
              </a:spcAft>
              <a:buClr>
                <a:schemeClr val="accent2"/>
              </a:buClr>
            </a:pPr>
            <a:r>
              <a:rPr lang="en-US" sz="3600" b="1" cap="all" spc="10" dirty="0">
                <a:solidFill>
                  <a:srgbClr val="0000CC"/>
                </a:solidFill>
                <a:latin typeface="Arial" pitchFamily="34" charset="0"/>
                <a:ea typeface="+mj-ea"/>
                <a:cs typeface="Arial" pitchFamily="34" charset="0"/>
              </a:rPr>
              <a:t>Nebraska Knights of Columbus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70FCAA-172F-4061-B126-4480F995501B}"/>
              </a:ext>
            </a:extLst>
          </p:cNvPr>
          <p:cNvSpPr txBox="1"/>
          <p:nvPr/>
        </p:nvSpPr>
        <p:spPr>
          <a:xfrm>
            <a:off x="3867501" y="858676"/>
            <a:ext cx="2852466" cy="599901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2400" b="1" i="0" u="none" strike="noStrike" kern="1200" dirty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Membership Cards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AACD28-EC0B-1271-F18F-548EC82A61B8}"/>
              </a:ext>
            </a:extLst>
          </p:cNvPr>
          <p:cNvSpPr txBox="1"/>
          <p:nvPr/>
        </p:nvSpPr>
        <p:spPr>
          <a:xfrm>
            <a:off x="951978" y="1941534"/>
            <a:ext cx="914400" cy="914400"/>
          </a:xfrm>
          <a:prstGeom prst="rect">
            <a:avLst/>
          </a:prstGeom>
          <a:noFill/>
        </p:spPr>
        <p:txBody>
          <a:bodyPr wrap="none" lIns="72000" tIns="72000" rIns="72000" bIns="72000" rtlCol="0" anchor="ctr" anchorCtr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endParaRPr lang="en-US" i="0" u="none" strike="noStrike" kern="1200" dirty="0" err="1">
              <a:latin typeface="+mn-lt"/>
              <a:ea typeface="+mn-ea"/>
              <a:cs typeface="+mn-cs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3BB47C3-6BDF-83A4-89AC-05C455372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278" y="1742413"/>
            <a:ext cx="9717868" cy="285786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Membership cards (4817E and 4818E) no longer require GK or FS signatures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Will automatically print out with Supreme Knight’s signature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Print all cards after you assess dues.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/>
              <a:t>Member Billing        Print Center        Membership Cards          By Type</a:t>
            </a:r>
          </a:p>
          <a:p>
            <a:pPr lvl="1" algn="l"/>
            <a:r>
              <a:rPr lang="en-US" sz="2400" dirty="0"/>
              <a:t>               All Members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3C76921-D215-1F6E-542B-36DCD2B7C799}"/>
              </a:ext>
            </a:extLst>
          </p:cNvPr>
          <p:cNvCxnSpPr/>
          <p:nvPr/>
        </p:nvCxnSpPr>
        <p:spPr>
          <a:xfrm>
            <a:off x="3553238" y="3822443"/>
            <a:ext cx="44745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F7B80A-E1DD-DB40-5151-EAE09EDFB7A8}"/>
              </a:ext>
            </a:extLst>
          </p:cNvPr>
          <p:cNvCxnSpPr>
            <a:cxnSpLocks/>
          </p:cNvCxnSpPr>
          <p:nvPr/>
        </p:nvCxnSpPr>
        <p:spPr>
          <a:xfrm>
            <a:off x="8583062" y="3822443"/>
            <a:ext cx="41010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018904-7A0A-FFDF-2AE6-5E3CB8B4C46B}"/>
              </a:ext>
            </a:extLst>
          </p:cNvPr>
          <p:cNvCxnSpPr/>
          <p:nvPr/>
        </p:nvCxnSpPr>
        <p:spPr>
          <a:xfrm>
            <a:off x="1642652" y="4202742"/>
            <a:ext cx="44745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F3315FC-7623-A66C-2256-65F172D27EFE}"/>
              </a:ext>
            </a:extLst>
          </p:cNvPr>
          <p:cNvCxnSpPr/>
          <p:nvPr/>
        </p:nvCxnSpPr>
        <p:spPr>
          <a:xfrm>
            <a:off x="5580627" y="3822443"/>
            <a:ext cx="44745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671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7D596-4798-4F87-80EA-6B2C9D760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125" y="282804"/>
            <a:ext cx="8982075" cy="6912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Printing Membership Cards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CE381-9373-4A1B-8910-DD08CADD4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77" y="1381776"/>
            <a:ext cx="7479081" cy="409444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Done in Member Billing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Save the Downloaded PDF File to your PC and close browser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Print from the downloaded PDF file saved to your PC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Printing from Browser Can Select Wrong Scale</a:t>
            </a:r>
          </a:p>
          <a:p>
            <a:r>
              <a:rPr lang="en-US" sz="2400" dirty="0">
                <a:solidFill>
                  <a:schemeClr val="tx1"/>
                </a:solidFill>
              </a:rPr>
              <a:t>Ensure “Actual Size” or “100%” Scale is selected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Some Variations in Printers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Trial and Error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7D2C6A-A19C-4E26-8A3D-48A599918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200" y="580201"/>
            <a:ext cx="2012361" cy="499891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FC10D6A0-E019-468A-91FA-420E1A80610B}"/>
              </a:ext>
            </a:extLst>
          </p:cNvPr>
          <p:cNvSpPr/>
          <p:nvPr/>
        </p:nvSpPr>
        <p:spPr>
          <a:xfrm>
            <a:off x="8574212" y="4543721"/>
            <a:ext cx="1491115" cy="523288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err="1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F1E558-A4DE-4A5D-98C8-34DBECC10A0D}"/>
              </a:ext>
            </a:extLst>
          </p:cNvPr>
          <p:cNvSpPr txBox="1"/>
          <p:nvPr/>
        </p:nvSpPr>
        <p:spPr>
          <a:xfrm>
            <a:off x="1131216" y="5137669"/>
            <a:ext cx="5708873" cy="33855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Always Do a Practice Run!</a:t>
            </a:r>
          </a:p>
        </p:txBody>
      </p:sp>
    </p:spTree>
    <p:extLst>
      <p:ext uri="{BB962C8B-B14F-4D97-AF65-F5344CB8AC3E}">
        <p14:creationId xmlns:p14="http://schemas.microsoft.com/office/powerpoint/2010/main" val="338782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2020-21 Theme</Template>
  <TotalTime>703</TotalTime>
  <Words>521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Printing Membership Cards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Jo Hamik</dc:creator>
  <cp:lastModifiedBy>Michael Vaughn</cp:lastModifiedBy>
  <cp:revision>60</cp:revision>
  <dcterms:created xsi:type="dcterms:W3CDTF">2021-05-16T20:33:32Z</dcterms:created>
  <dcterms:modified xsi:type="dcterms:W3CDTF">2024-11-07T21:20:34Z</dcterms:modified>
</cp:coreProperties>
</file>